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handoutMasterIdLst>
    <p:handoutMasterId r:id="rId35"/>
  </p:handoutMasterIdLst>
  <p:sldIdLst>
    <p:sldId id="256" r:id="rId2"/>
    <p:sldId id="266" r:id="rId3"/>
    <p:sldId id="292" r:id="rId4"/>
    <p:sldId id="293" r:id="rId5"/>
    <p:sldId id="294" r:id="rId6"/>
    <p:sldId id="280" r:id="rId7"/>
    <p:sldId id="283" r:id="rId8"/>
    <p:sldId id="281" r:id="rId9"/>
    <p:sldId id="275" r:id="rId10"/>
    <p:sldId id="285" r:id="rId11"/>
    <p:sldId id="304" r:id="rId12"/>
    <p:sldId id="284" r:id="rId13"/>
    <p:sldId id="299" r:id="rId14"/>
    <p:sldId id="277" r:id="rId15"/>
    <p:sldId id="286" r:id="rId16"/>
    <p:sldId id="287" r:id="rId17"/>
    <p:sldId id="298" r:id="rId18"/>
    <p:sldId id="300" r:id="rId19"/>
    <p:sldId id="301" r:id="rId20"/>
    <p:sldId id="302" r:id="rId21"/>
    <p:sldId id="288" r:id="rId22"/>
    <p:sldId id="289" r:id="rId23"/>
    <p:sldId id="291" r:id="rId24"/>
    <p:sldId id="297" r:id="rId25"/>
    <p:sldId id="267" r:id="rId26"/>
    <p:sldId id="271" r:id="rId27"/>
    <p:sldId id="272" r:id="rId28"/>
    <p:sldId id="261" r:id="rId29"/>
    <p:sldId id="295" r:id="rId30"/>
    <p:sldId id="296" r:id="rId31"/>
    <p:sldId id="303" r:id="rId32"/>
    <p:sldId id="274" r:id="rId33"/>
    <p:sldId id="290" r:id="rId3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28" d="100"/>
          <a:sy n="128" d="100"/>
        </p:scale>
        <p:origin x="206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296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8" Type="http://schemas.openxmlformats.org/officeDocument/2006/relationships/image" Target="../media/image27.wmf"/><Relationship Id="rId3" Type="http://schemas.openxmlformats.org/officeDocument/2006/relationships/image" Target="../media/image22.wmf"/><Relationship Id="rId7" Type="http://schemas.openxmlformats.org/officeDocument/2006/relationships/image" Target="../media/image26.wmf"/><Relationship Id="rId2" Type="http://schemas.openxmlformats.org/officeDocument/2006/relationships/image" Target="../media/image21.wmf"/><Relationship Id="rId1" Type="http://schemas.openxmlformats.org/officeDocument/2006/relationships/image" Target="../media/image20.wmf"/><Relationship Id="rId6" Type="http://schemas.openxmlformats.org/officeDocument/2006/relationships/image" Target="../media/image25.wmf"/><Relationship Id="rId5" Type="http://schemas.openxmlformats.org/officeDocument/2006/relationships/image" Target="../media/image24.wmf"/><Relationship Id="rId4" Type="http://schemas.openxmlformats.org/officeDocument/2006/relationships/image" Target="../media/image23.wmf"/><Relationship Id="rId9" Type="http://schemas.openxmlformats.org/officeDocument/2006/relationships/image" Target="../media/image28.wmf"/></Relationships>
</file>

<file path=ppt/drawings/_rels/vmlDrawing2.vml.rels><?xml version="1.0" encoding="UTF-8" standalone="yes"?>
<Relationships xmlns="http://schemas.openxmlformats.org/package/2006/relationships"><Relationship Id="rId8" Type="http://schemas.openxmlformats.org/officeDocument/2006/relationships/image" Target="../media/image36.wmf"/><Relationship Id="rId3" Type="http://schemas.openxmlformats.org/officeDocument/2006/relationships/image" Target="../media/image31.wmf"/><Relationship Id="rId7" Type="http://schemas.openxmlformats.org/officeDocument/2006/relationships/image" Target="../media/image35.wmf"/><Relationship Id="rId2" Type="http://schemas.openxmlformats.org/officeDocument/2006/relationships/image" Target="../media/image30.wmf"/><Relationship Id="rId1" Type="http://schemas.openxmlformats.org/officeDocument/2006/relationships/image" Target="../media/image20.wmf"/><Relationship Id="rId6" Type="http://schemas.openxmlformats.org/officeDocument/2006/relationships/image" Target="../media/image34.wmf"/><Relationship Id="rId11" Type="http://schemas.openxmlformats.org/officeDocument/2006/relationships/image" Target="../media/image39.wmf"/><Relationship Id="rId5" Type="http://schemas.openxmlformats.org/officeDocument/2006/relationships/image" Target="../media/image33.wmf"/><Relationship Id="rId10" Type="http://schemas.openxmlformats.org/officeDocument/2006/relationships/image" Target="../media/image38.wmf"/><Relationship Id="rId4" Type="http://schemas.openxmlformats.org/officeDocument/2006/relationships/image" Target="../media/image32.wmf"/><Relationship Id="rId9" Type="http://schemas.openxmlformats.org/officeDocument/2006/relationships/image" Target="../media/image37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42.wmf"/><Relationship Id="rId2" Type="http://schemas.openxmlformats.org/officeDocument/2006/relationships/image" Target="../media/image41.wmf"/><Relationship Id="rId1" Type="http://schemas.openxmlformats.org/officeDocument/2006/relationships/image" Target="../media/image40.wmf"/><Relationship Id="rId4" Type="http://schemas.openxmlformats.org/officeDocument/2006/relationships/image" Target="../media/image43.wmf"/></Relationships>
</file>

<file path=ppt/drawings/_rels/vmlDrawing4.vml.rels><?xml version="1.0" encoding="UTF-8" standalone="yes"?>
<Relationships xmlns="http://schemas.openxmlformats.org/package/2006/relationships"><Relationship Id="rId8" Type="http://schemas.openxmlformats.org/officeDocument/2006/relationships/image" Target="../media/image79.wmf"/><Relationship Id="rId3" Type="http://schemas.openxmlformats.org/officeDocument/2006/relationships/image" Target="../media/image74.wmf"/><Relationship Id="rId7" Type="http://schemas.openxmlformats.org/officeDocument/2006/relationships/image" Target="../media/image78.wmf"/><Relationship Id="rId2" Type="http://schemas.openxmlformats.org/officeDocument/2006/relationships/image" Target="../media/image73.wmf"/><Relationship Id="rId1" Type="http://schemas.openxmlformats.org/officeDocument/2006/relationships/image" Target="../media/image72.wmf"/><Relationship Id="rId6" Type="http://schemas.openxmlformats.org/officeDocument/2006/relationships/image" Target="../media/image77.wmf"/><Relationship Id="rId5" Type="http://schemas.openxmlformats.org/officeDocument/2006/relationships/image" Target="../media/image76.wmf"/><Relationship Id="rId4" Type="http://schemas.openxmlformats.org/officeDocument/2006/relationships/image" Target="../media/image75.wmf"/></Relationships>
</file>

<file path=ppt/drawings/_rels/vmlDrawing5.vml.rels><?xml version="1.0" encoding="UTF-8" standalone="yes"?>
<Relationships xmlns="http://schemas.openxmlformats.org/package/2006/relationships"><Relationship Id="rId8" Type="http://schemas.openxmlformats.org/officeDocument/2006/relationships/image" Target="../media/image87.wmf"/><Relationship Id="rId3" Type="http://schemas.openxmlformats.org/officeDocument/2006/relationships/image" Target="../media/image82.wmf"/><Relationship Id="rId7" Type="http://schemas.openxmlformats.org/officeDocument/2006/relationships/image" Target="../media/image86.wmf"/><Relationship Id="rId2" Type="http://schemas.openxmlformats.org/officeDocument/2006/relationships/image" Target="../media/image81.wmf"/><Relationship Id="rId1" Type="http://schemas.openxmlformats.org/officeDocument/2006/relationships/image" Target="../media/image80.wmf"/><Relationship Id="rId6" Type="http://schemas.openxmlformats.org/officeDocument/2006/relationships/image" Target="../media/image85.wmf"/><Relationship Id="rId5" Type="http://schemas.openxmlformats.org/officeDocument/2006/relationships/image" Target="../media/image84.wmf"/><Relationship Id="rId4" Type="http://schemas.openxmlformats.org/officeDocument/2006/relationships/image" Target="../media/image83.wmf"/><Relationship Id="rId9" Type="http://schemas.openxmlformats.org/officeDocument/2006/relationships/image" Target="../media/image88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90.wmf"/><Relationship Id="rId1" Type="http://schemas.openxmlformats.org/officeDocument/2006/relationships/image" Target="../media/image89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042114-4B4A-4A8D-AE8F-0B25A4637619}" type="datetimeFigureOut">
              <a:rPr lang="zh-CN" altLang="en-US" smtClean="0"/>
              <a:t>2021/3/16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1DCD70-D381-44E4-B785-24D3C289F87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64865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ADF8D-CB77-459F-9308-A84FC0D21C25}" type="datetimeFigureOut">
              <a:rPr lang="zh-CN" altLang="en-US" smtClean="0"/>
              <a:t>2021/3/16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7821B-5F3F-4B3C-81E0-24BE15B96309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0" y="931993"/>
            <a:ext cx="12192000" cy="45719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xmlns="" id="{B3C19958-B120-46D9-A7C3-DBE891BAF5F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963" t="44271"/>
          <a:stretch/>
        </p:blipFill>
        <p:spPr>
          <a:xfrm rot="16200000">
            <a:off x="8343899" y="-2946399"/>
            <a:ext cx="901702" cy="67945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xmlns="" id="{17D6C288-A50E-4296-9C84-523FCDCA025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22" r="62778" b="20521"/>
          <a:stretch/>
        </p:blipFill>
        <p:spPr>
          <a:xfrm rot="16200000">
            <a:off x="4394200" y="1562100"/>
            <a:ext cx="901700" cy="9690100"/>
          </a:xfrm>
          <a:prstGeom prst="rect">
            <a:avLst/>
          </a:prstGeom>
        </p:spPr>
      </p:pic>
      <p:sp>
        <p:nvSpPr>
          <p:cNvPr id="10" name="文本框 9"/>
          <p:cNvSpPr txBox="1"/>
          <p:nvPr userDrawn="1"/>
        </p:nvSpPr>
        <p:spPr>
          <a:xfrm>
            <a:off x="10684386" y="6384439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/>
              <a:t>最优化技术</a:t>
            </a:r>
            <a:endParaRPr lang="zh-CN" altLang="en-US" b="1" dirty="0"/>
          </a:p>
        </p:txBody>
      </p:sp>
      <p:cxnSp>
        <p:nvCxnSpPr>
          <p:cNvPr id="12" name="直接连接符 11"/>
          <p:cNvCxnSpPr/>
          <p:nvPr userDrawn="1"/>
        </p:nvCxnSpPr>
        <p:spPr>
          <a:xfrm>
            <a:off x="10748865" y="6721475"/>
            <a:ext cx="1443135" cy="0"/>
          </a:xfrm>
          <a:prstGeom prst="line">
            <a:avLst/>
          </a:prstGeom>
          <a:ln w="317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32258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ADF8D-CB77-459F-9308-A84FC0D21C25}" type="datetimeFigureOut">
              <a:rPr lang="zh-CN" altLang="en-US" smtClean="0"/>
              <a:t>2021/3/16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7821B-5F3F-4B3C-81E0-24BE15B963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67536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ADF8D-CB77-459F-9308-A84FC0D21C25}" type="datetimeFigureOut">
              <a:rPr lang="zh-CN" altLang="en-US" smtClean="0"/>
              <a:t>2021/3/16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7821B-5F3F-4B3C-81E0-24BE15B963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89009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718457"/>
            <a:ext cx="10515600" cy="5458506"/>
          </a:xfrm>
          <a:ln w="12700">
            <a:solidFill>
              <a:schemeClr val="accent4"/>
            </a:solidFill>
          </a:ln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ADF8D-CB77-459F-9308-A84FC0D21C25}" type="datetimeFigureOut">
              <a:rPr lang="zh-CN" altLang="en-US" smtClean="0"/>
              <a:t>2021/3/16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7821B-5F3F-4B3C-81E0-24BE15B96309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1" y="0"/>
            <a:ext cx="1866122" cy="52251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522514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xmlns="" id="{B3C19958-B120-46D9-A7C3-DBE891BAF5F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963" t="44271"/>
          <a:stretch/>
        </p:blipFill>
        <p:spPr>
          <a:xfrm rot="16200000">
            <a:off x="8343899" y="-2946399"/>
            <a:ext cx="901702" cy="67945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xmlns="" id="{17D6C288-A50E-4296-9C84-523FCDCA025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22" r="62778" b="20521"/>
          <a:stretch/>
        </p:blipFill>
        <p:spPr>
          <a:xfrm rot="16200000">
            <a:off x="4394200" y="1562100"/>
            <a:ext cx="901700" cy="9690100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684386" y="6384439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/>
              <a:t>最优化技术</a:t>
            </a:r>
            <a:endParaRPr lang="zh-CN" altLang="en-US" b="1" dirty="0"/>
          </a:p>
        </p:txBody>
      </p:sp>
      <p:cxnSp>
        <p:nvCxnSpPr>
          <p:cNvPr id="14" name="直接连接符 13"/>
          <p:cNvCxnSpPr/>
          <p:nvPr userDrawn="1"/>
        </p:nvCxnSpPr>
        <p:spPr>
          <a:xfrm>
            <a:off x="10748865" y="6721475"/>
            <a:ext cx="1443135" cy="0"/>
          </a:xfrm>
          <a:prstGeom prst="line">
            <a:avLst/>
          </a:prstGeom>
          <a:ln w="317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70339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231723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ADF8D-CB77-459F-9308-A84FC0D21C25}" type="datetimeFigureOut">
              <a:rPr lang="zh-CN" altLang="en-US" smtClean="0"/>
              <a:t>2021/3/16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7821B-5F3F-4B3C-81E0-24BE15B96309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0" y="4061911"/>
            <a:ext cx="12192000" cy="261257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57911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ADF8D-CB77-459F-9308-A84FC0D21C25}" type="datetimeFigureOut">
              <a:rPr lang="zh-CN" altLang="en-US" smtClean="0"/>
              <a:t>2021/3/16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7821B-5F3F-4B3C-81E0-24BE15B963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35410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ADF8D-CB77-459F-9308-A84FC0D21C25}" type="datetimeFigureOut">
              <a:rPr lang="zh-CN" altLang="en-US" smtClean="0"/>
              <a:t>2021/3/16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7821B-5F3F-4B3C-81E0-24BE15B963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50626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ADF8D-CB77-459F-9308-A84FC0D21C25}" type="datetimeFigureOut">
              <a:rPr lang="zh-CN" altLang="en-US" smtClean="0"/>
              <a:t>2021/3/16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7821B-5F3F-4B3C-81E0-24BE15B963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5711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ADF8D-CB77-459F-9308-A84FC0D21C25}" type="datetimeFigureOut">
              <a:rPr lang="zh-CN" altLang="en-US" smtClean="0"/>
              <a:t>2021/3/16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7821B-5F3F-4B3C-81E0-24BE15B963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64307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ADF8D-CB77-459F-9308-A84FC0D21C25}" type="datetimeFigureOut">
              <a:rPr lang="zh-CN" altLang="en-US" smtClean="0"/>
              <a:t>2021/3/16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7821B-5F3F-4B3C-81E0-24BE15B963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99626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ADF8D-CB77-459F-9308-A84FC0D21C25}" type="datetimeFigureOut">
              <a:rPr lang="zh-CN" altLang="en-US" smtClean="0"/>
              <a:t>2021/3/16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7821B-5F3F-4B3C-81E0-24BE15B963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89229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6ADF8D-CB77-459F-9308-A84FC0D21C25}" type="datetimeFigureOut">
              <a:rPr lang="zh-CN" altLang="en-US" smtClean="0"/>
              <a:t>2021/3/16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17821B-5F3F-4B3C-81E0-24BE15B963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10596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0.png"/><Relationship Id="rId3" Type="http://schemas.openxmlformats.org/officeDocument/2006/relationships/image" Target="../media/image62.png"/><Relationship Id="rId7" Type="http://schemas.openxmlformats.org/officeDocument/2006/relationships/image" Target="../media/image550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wmf"/><Relationship Id="rId2" Type="http://schemas.openxmlformats.org/officeDocument/2006/relationships/image" Target="../media/image67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wmf"/><Relationship Id="rId5" Type="http://schemas.openxmlformats.org/officeDocument/2006/relationships/image" Target="../media/image70.wmf"/><Relationship Id="rId4" Type="http://schemas.openxmlformats.org/officeDocument/2006/relationships/image" Target="../media/image69.wm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wmf"/><Relationship Id="rId13" Type="http://schemas.openxmlformats.org/officeDocument/2006/relationships/image" Target="../media/image76.wmf"/><Relationship Id="rId18" Type="http://schemas.openxmlformats.org/officeDocument/2006/relationships/oleObject" Target="../embeddings/oleObject32.bin"/><Relationship Id="rId3" Type="http://schemas.openxmlformats.org/officeDocument/2006/relationships/oleObject" Target="../embeddings/oleObject25.bin"/><Relationship Id="rId7" Type="http://schemas.openxmlformats.org/officeDocument/2006/relationships/oleObject" Target="../embeddings/oleObject27.bin"/><Relationship Id="rId12" Type="http://schemas.openxmlformats.org/officeDocument/2006/relationships/oleObject" Target="../embeddings/oleObject29.bin"/><Relationship Id="rId17" Type="http://schemas.openxmlformats.org/officeDocument/2006/relationships/image" Target="../media/image78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31.bin"/><Relationship Id="rId1" Type="http://schemas.openxmlformats.org/officeDocument/2006/relationships/vmlDrawing" Target="../drawings/vmlDrawing4.vml"/><Relationship Id="rId6" Type="http://schemas.openxmlformats.org/officeDocument/2006/relationships/image" Target="../media/image73.wmf"/><Relationship Id="rId11" Type="http://schemas.openxmlformats.org/officeDocument/2006/relationships/image" Target="../media/image75.wmf"/><Relationship Id="rId5" Type="http://schemas.openxmlformats.org/officeDocument/2006/relationships/oleObject" Target="../embeddings/oleObject26.bin"/><Relationship Id="rId15" Type="http://schemas.openxmlformats.org/officeDocument/2006/relationships/image" Target="../media/image77.wmf"/><Relationship Id="rId10" Type="http://schemas.openxmlformats.org/officeDocument/2006/relationships/oleObject" Target="../embeddings/oleObject28.bin"/><Relationship Id="rId19" Type="http://schemas.openxmlformats.org/officeDocument/2006/relationships/image" Target="../media/image79.wmf"/><Relationship Id="rId4" Type="http://schemas.openxmlformats.org/officeDocument/2006/relationships/image" Target="../media/image72.wmf"/><Relationship Id="rId9" Type="http://schemas.openxmlformats.org/officeDocument/2006/relationships/image" Target="../media/image73.png"/><Relationship Id="rId14" Type="http://schemas.openxmlformats.org/officeDocument/2006/relationships/oleObject" Target="../embeddings/oleObject30.bin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wmf"/><Relationship Id="rId13" Type="http://schemas.openxmlformats.org/officeDocument/2006/relationships/oleObject" Target="../embeddings/oleObject38.bin"/><Relationship Id="rId18" Type="http://schemas.openxmlformats.org/officeDocument/2006/relationships/image" Target="../media/image87.wmf"/><Relationship Id="rId3" Type="http://schemas.openxmlformats.org/officeDocument/2006/relationships/oleObject" Target="../embeddings/oleObject33.bin"/><Relationship Id="rId7" Type="http://schemas.openxmlformats.org/officeDocument/2006/relationships/oleObject" Target="../embeddings/oleObject35.bin"/><Relationship Id="rId12" Type="http://schemas.openxmlformats.org/officeDocument/2006/relationships/image" Target="../media/image84.wmf"/><Relationship Id="rId17" Type="http://schemas.openxmlformats.org/officeDocument/2006/relationships/oleObject" Target="../embeddings/oleObject40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86.wmf"/><Relationship Id="rId20" Type="http://schemas.openxmlformats.org/officeDocument/2006/relationships/image" Target="../media/image88.wmf"/><Relationship Id="rId1" Type="http://schemas.openxmlformats.org/officeDocument/2006/relationships/vmlDrawing" Target="../drawings/vmlDrawing5.vml"/><Relationship Id="rId6" Type="http://schemas.openxmlformats.org/officeDocument/2006/relationships/image" Target="../media/image81.wmf"/><Relationship Id="rId11" Type="http://schemas.openxmlformats.org/officeDocument/2006/relationships/oleObject" Target="../embeddings/oleObject37.bin"/><Relationship Id="rId5" Type="http://schemas.openxmlformats.org/officeDocument/2006/relationships/oleObject" Target="../embeddings/oleObject34.bin"/><Relationship Id="rId15" Type="http://schemas.openxmlformats.org/officeDocument/2006/relationships/oleObject" Target="../embeddings/oleObject39.bin"/><Relationship Id="rId10" Type="http://schemas.openxmlformats.org/officeDocument/2006/relationships/image" Target="../media/image83.wmf"/><Relationship Id="rId19" Type="http://schemas.openxmlformats.org/officeDocument/2006/relationships/oleObject" Target="../embeddings/oleObject41.bin"/><Relationship Id="rId4" Type="http://schemas.openxmlformats.org/officeDocument/2006/relationships/image" Target="../media/image80.wmf"/><Relationship Id="rId9" Type="http://schemas.openxmlformats.org/officeDocument/2006/relationships/oleObject" Target="../embeddings/oleObject36.bin"/><Relationship Id="rId14" Type="http://schemas.openxmlformats.org/officeDocument/2006/relationships/image" Target="../media/image85.w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gi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90.wmf"/><Relationship Id="rId5" Type="http://schemas.openxmlformats.org/officeDocument/2006/relationships/oleObject" Target="../embeddings/oleObject43.bin"/><Relationship Id="rId4" Type="http://schemas.openxmlformats.org/officeDocument/2006/relationships/image" Target="../media/image89.w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9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6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jpeg"/><Relationship Id="rId5" Type="http://schemas.openxmlformats.org/officeDocument/2006/relationships/image" Target="../media/image660.png"/><Relationship Id="rId4" Type="http://schemas.openxmlformats.org/officeDocument/2006/relationships/image" Target="../media/image9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73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3" Type="http://schemas.openxmlformats.org/officeDocument/2006/relationships/image" Target="../media/image102.png"/><Relationship Id="rId7" Type="http://schemas.openxmlformats.org/officeDocument/2006/relationships/image" Target="../media/image106.png"/><Relationship Id="rId2" Type="http://schemas.openxmlformats.org/officeDocument/2006/relationships/image" Target="../media/image9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gi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wmf"/><Relationship Id="rId13" Type="http://schemas.openxmlformats.org/officeDocument/2006/relationships/oleObject" Target="../embeddings/oleObject6.bin"/><Relationship Id="rId18" Type="http://schemas.openxmlformats.org/officeDocument/2006/relationships/image" Target="../media/image27.w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12" Type="http://schemas.openxmlformats.org/officeDocument/2006/relationships/image" Target="../media/image24.wmf"/><Relationship Id="rId17" Type="http://schemas.openxmlformats.org/officeDocument/2006/relationships/oleObject" Target="../embeddings/oleObject8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6.wmf"/><Relationship Id="rId20" Type="http://schemas.openxmlformats.org/officeDocument/2006/relationships/image" Target="../media/image28.wmf"/><Relationship Id="rId1" Type="http://schemas.openxmlformats.org/officeDocument/2006/relationships/vmlDrawing" Target="../drawings/vmlDrawing1.vml"/><Relationship Id="rId6" Type="http://schemas.openxmlformats.org/officeDocument/2006/relationships/image" Target="../media/image21.wmf"/><Relationship Id="rId11" Type="http://schemas.openxmlformats.org/officeDocument/2006/relationships/oleObject" Target="../embeddings/oleObject5.bin"/><Relationship Id="rId5" Type="http://schemas.openxmlformats.org/officeDocument/2006/relationships/oleObject" Target="../embeddings/oleObject2.bin"/><Relationship Id="rId15" Type="http://schemas.openxmlformats.org/officeDocument/2006/relationships/oleObject" Target="../embeddings/oleObject7.bin"/><Relationship Id="rId10" Type="http://schemas.openxmlformats.org/officeDocument/2006/relationships/image" Target="../media/image23.wmf"/><Relationship Id="rId19" Type="http://schemas.openxmlformats.org/officeDocument/2006/relationships/oleObject" Target="../embeddings/oleObject9.bin"/><Relationship Id="rId4" Type="http://schemas.openxmlformats.org/officeDocument/2006/relationships/image" Target="../media/image20.wmf"/><Relationship Id="rId9" Type="http://schemas.openxmlformats.org/officeDocument/2006/relationships/oleObject" Target="../embeddings/oleObject4.bin"/><Relationship Id="rId14" Type="http://schemas.openxmlformats.org/officeDocument/2006/relationships/image" Target="../media/image25.wm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wmf"/><Relationship Id="rId13" Type="http://schemas.openxmlformats.org/officeDocument/2006/relationships/oleObject" Target="../embeddings/oleObject15.bin"/><Relationship Id="rId18" Type="http://schemas.openxmlformats.org/officeDocument/2006/relationships/image" Target="../media/image36.wmf"/><Relationship Id="rId3" Type="http://schemas.openxmlformats.org/officeDocument/2006/relationships/oleObject" Target="../embeddings/oleObject10.bin"/><Relationship Id="rId21" Type="http://schemas.openxmlformats.org/officeDocument/2006/relationships/oleObject" Target="../embeddings/oleObject19.bin"/><Relationship Id="rId7" Type="http://schemas.openxmlformats.org/officeDocument/2006/relationships/oleObject" Target="../embeddings/oleObject12.bin"/><Relationship Id="rId12" Type="http://schemas.openxmlformats.org/officeDocument/2006/relationships/image" Target="../media/image33.wmf"/><Relationship Id="rId17" Type="http://schemas.openxmlformats.org/officeDocument/2006/relationships/oleObject" Target="../embeddings/oleObject17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5.wmf"/><Relationship Id="rId20" Type="http://schemas.openxmlformats.org/officeDocument/2006/relationships/image" Target="../media/image37.wmf"/><Relationship Id="rId1" Type="http://schemas.openxmlformats.org/officeDocument/2006/relationships/vmlDrawing" Target="../drawings/vmlDrawing2.vml"/><Relationship Id="rId6" Type="http://schemas.openxmlformats.org/officeDocument/2006/relationships/image" Target="../media/image30.wmf"/><Relationship Id="rId11" Type="http://schemas.openxmlformats.org/officeDocument/2006/relationships/oleObject" Target="../embeddings/oleObject14.bin"/><Relationship Id="rId24" Type="http://schemas.openxmlformats.org/officeDocument/2006/relationships/image" Target="../media/image39.wmf"/><Relationship Id="rId5" Type="http://schemas.openxmlformats.org/officeDocument/2006/relationships/oleObject" Target="../embeddings/oleObject11.bin"/><Relationship Id="rId15" Type="http://schemas.openxmlformats.org/officeDocument/2006/relationships/oleObject" Target="../embeddings/oleObject16.bin"/><Relationship Id="rId23" Type="http://schemas.openxmlformats.org/officeDocument/2006/relationships/oleObject" Target="../embeddings/oleObject20.bin"/><Relationship Id="rId10" Type="http://schemas.openxmlformats.org/officeDocument/2006/relationships/image" Target="../media/image32.wmf"/><Relationship Id="rId19" Type="http://schemas.openxmlformats.org/officeDocument/2006/relationships/oleObject" Target="../embeddings/oleObject18.bin"/><Relationship Id="rId4" Type="http://schemas.openxmlformats.org/officeDocument/2006/relationships/image" Target="../media/image20.wmf"/><Relationship Id="rId9" Type="http://schemas.openxmlformats.org/officeDocument/2006/relationships/oleObject" Target="../embeddings/oleObject13.bin"/><Relationship Id="rId14" Type="http://schemas.openxmlformats.org/officeDocument/2006/relationships/image" Target="../media/image34.wmf"/><Relationship Id="rId22" Type="http://schemas.openxmlformats.org/officeDocument/2006/relationships/image" Target="../media/image38.w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wmf"/><Relationship Id="rId3" Type="http://schemas.openxmlformats.org/officeDocument/2006/relationships/oleObject" Target="../embeddings/oleObject21.bin"/><Relationship Id="rId7" Type="http://schemas.openxmlformats.org/officeDocument/2006/relationships/oleObject" Target="../embeddings/oleObject23.bin"/><Relationship Id="rId12" Type="http://schemas.openxmlformats.org/officeDocument/2006/relationships/image" Target="../media/image45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41.wmf"/><Relationship Id="rId11" Type="http://schemas.openxmlformats.org/officeDocument/2006/relationships/image" Target="../media/image44.png"/><Relationship Id="rId5" Type="http://schemas.openxmlformats.org/officeDocument/2006/relationships/oleObject" Target="../embeddings/oleObject22.bin"/><Relationship Id="rId10" Type="http://schemas.openxmlformats.org/officeDocument/2006/relationships/image" Target="../media/image43.wmf"/><Relationship Id="rId4" Type="http://schemas.openxmlformats.org/officeDocument/2006/relationships/image" Target="../media/image40.wmf"/><Relationship Id="rId9" Type="http://schemas.openxmlformats.org/officeDocument/2006/relationships/oleObject" Target="../embeddings/oleObject24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/>
              <a:t>最优化技术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 smtClean="0"/>
              <a:t>                                </a:t>
            </a:r>
            <a:endParaRPr lang="en-US" altLang="zh-CN" dirty="0" smtClean="0"/>
          </a:p>
          <a:p>
            <a:r>
              <a:rPr lang="en-US" altLang="zh-CN" dirty="0"/>
              <a:t> </a:t>
            </a:r>
            <a:r>
              <a:rPr lang="en-US" altLang="zh-CN" dirty="0" smtClean="0"/>
              <a:t>                                  </a:t>
            </a:r>
            <a:r>
              <a:rPr lang="zh-CN" altLang="en-US" dirty="0" smtClean="0"/>
              <a:t>重庆大学计算机学院</a:t>
            </a:r>
            <a:endParaRPr lang="en-US" altLang="zh-CN" dirty="0" smtClean="0"/>
          </a:p>
          <a:p>
            <a:r>
              <a:rPr lang="en-US" altLang="zh-CN" dirty="0"/>
              <a:t> </a:t>
            </a:r>
            <a:r>
              <a:rPr lang="en-US" altLang="zh-CN" dirty="0" smtClean="0"/>
              <a:t>                              </a:t>
            </a:r>
            <a:r>
              <a:rPr lang="zh-CN" altLang="en-US" dirty="0" smtClean="0"/>
              <a:t>文静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95427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梯度下降法</a:t>
            </a:r>
            <a:endParaRPr lang="zh-CN" altLang="en-US" dirty="0"/>
          </a:p>
        </p:txBody>
      </p:sp>
      <p:sp>
        <p:nvSpPr>
          <p:cNvPr id="4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1013406" y="570578"/>
            <a:ext cx="9502194" cy="423152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396750" tIns="0" rIns="0" bIns="258681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400" b="0" i="0" u="none" strike="noStrike" cap="none" normalizeH="0" baseline="0" dirty="0" smtClean="0">
                <a:ln>
                  <a:noFill/>
                </a:ln>
                <a:solidFill>
                  <a:srgbClr val="373737"/>
                </a:solidFill>
                <a:effectLst/>
                <a:latin typeface="Arial" panose="020B0604020202020204" pitchFamily="34" charset="0"/>
                <a:ea typeface="Helvetica Neue"/>
              </a:rPr>
              <a:t>证明：负梯度方向为迭代下降的方向。</a:t>
            </a:r>
            <a:endParaRPr kumimoji="0" lang="en-US" altLang="zh-CN" sz="2400" b="0" i="0" u="none" strike="noStrike" cap="none" normalizeH="0" baseline="0" dirty="0" smtClean="0">
              <a:ln>
                <a:noFill/>
              </a:ln>
              <a:solidFill>
                <a:srgbClr val="373737"/>
              </a:solidFill>
              <a:effectLst/>
              <a:latin typeface="Arial" panose="020B0604020202020204" pitchFamily="34" charset="0"/>
              <a:ea typeface="Helvetica Neue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2000" b="0" i="0" u="none" strike="noStrike" cap="none" normalizeH="0" baseline="0" dirty="0" smtClean="0">
                <a:ln>
                  <a:noFill/>
                </a:ln>
                <a:solidFill>
                  <a:srgbClr val="373737"/>
                </a:solidFill>
                <a:effectLst/>
                <a:ea typeface="Helvetica Neue"/>
              </a:rPr>
              <a:t>欲求</a:t>
            </a:r>
            <a:r>
              <a:rPr kumimoji="0" lang="zh-CN" altLang="en-US" sz="2000" b="0" i="0" u="none" strike="noStrike" cap="none" normalizeH="0" baseline="0" dirty="0" smtClean="0">
                <a:ln>
                  <a:noFill/>
                </a:ln>
                <a:solidFill>
                  <a:srgbClr val="373737"/>
                </a:solidFill>
                <a:effectLst/>
                <a:ea typeface="Helvetica Neue"/>
              </a:rPr>
              <a:t>单</a:t>
            </a:r>
            <a:r>
              <a:rPr kumimoji="0" lang="zh-CN" altLang="zh-CN" sz="2000" b="0" i="0" u="none" strike="noStrike" cap="none" normalizeH="0" baseline="0" dirty="0" smtClean="0">
                <a:ln>
                  <a:noFill/>
                </a:ln>
                <a:solidFill>
                  <a:srgbClr val="373737"/>
                </a:solidFill>
                <a:effectLst/>
                <a:ea typeface="Helvetica Neue"/>
              </a:rPr>
              <a:t>元函数</a:t>
            </a:r>
            <a:r>
              <a:rPr kumimoji="0" lang="zh-CN" altLang="zh-CN" sz="2000" b="0" i="0" u="none" strike="noStrike" cap="none" normalizeH="0" baseline="0" dirty="0" smtClean="0">
                <a:ln>
                  <a:noFill/>
                </a:ln>
                <a:solidFill>
                  <a:srgbClr val="373737"/>
                </a:solidFill>
                <a:effectLst/>
                <a:ea typeface="MathJax_Math-italic"/>
              </a:rPr>
              <a:t>f</a:t>
            </a:r>
            <a:r>
              <a:rPr kumimoji="0" lang="zh-CN" altLang="zh-CN" sz="2000" b="0" i="0" u="none" strike="noStrike" cap="none" normalizeH="0" baseline="0" dirty="0" smtClean="0">
                <a:ln>
                  <a:noFill/>
                </a:ln>
                <a:solidFill>
                  <a:srgbClr val="373737"/>
                </a:solidFill>
                <a:effectLst/>
                <a:ea typeface="MathJax_Main"/>
              </a:rPr>
              <a:t>(</a:t>
            </a:r>
            <a:r>
              <a:rPr kumimoji="0" lang="zh-CN" altLang="zh-CN" sz="2000" b="0" i="0" u="none" strike="noStrike" cap="none" normalizeH="0" baseline="0" dirty="0" smtClean="0">
                <a:ln>
                  <a:noFill/>
                </a:ln>
                <a:solidFill>
                  <a:srgbClr val="373737"/>
                </a:solidFill>
                <a:effectLst/>
                <a:ea typeface="MathJax_Math-italic"/>
              </a:rPr>
              <a:t>x</a:t>
            </a:r>
            <a:r>
              <a:rPr kumimoji="0" lang="zh-CN" altLang="zh-CN" sz="2000" b="0" i="0" u="none" strike="noStrike" cap="none" normalizeH="0" baseline="0" dirty="0" smtClean="0">
                <a:ln>
                  <a:noFill/>
                </a:ln>
                <a:solidFill>
                  <a:srgbClr val="373737"/>
                </a:solidFill>
                <a:effectLst/>
                <a:ea typeface="MathJax_Main"/>
              </a:rPr>
              <a:t>)</a:t>
            </a:r>
            <a:r>
              <a:rPr kumimoji="0" lang="zh-CN" altLang="zh-CN" sz="2000" b="0" i="0" u="none" strike="noStrike" cap="none" normalizeH="0" baseline="0" dirty="0" smtClean="0">
                <a:ln>
                  <a:noFill/>
                </a:ln>
                <a:solidFill>
                  <a:srgbClr val="373737"/>
                </a:solidFill>
                <a:effectLst/>
                <a:ea typeface="Helvetica Neue"/>
              </a:rPr>
              <a:t> 的最小值，可以采用如下步骤：</a:t>
            </a:r>
            <a:endParaRPr kumimoji="0" lang="zh-CN" altLang="zh-CN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zh-CN" altLang="zh-CN" sz="2000" b="0" i="0" u="none" strike="noStrike" cap="none" normalizeH="0" baseline="0" dirty="0" smtClean="0">
                <a:ln>
                  <a:noFill/>
                </a:ln>
                <a:solidFill>
                  <a:srgbClr val="373737"/>
                </a:solidFill>
                <a:effectLst/>
                <a:ea typeface="inherit"/>
              </a:rPr>
              <a:t>给定初始值</a:t>
            </a:r>
            <a:r>
              <a:rPr kumimoji="0" lang="zh-CN" altLang="zh-CN" sz="2000" b="0" i="0" u="none" strike="noStrike" cap="none" normalizeH="0" baseline="0" dirty="0" smtClean="0">
                <a:ln>
                  <a:noFill/>
                </a:ln>
                <a:solidFill>
                  <a:srgbClr val="373737"/>
                </a:solidFill>
                <a:effectLst/>
                <a:ea typeface="MathJax_Math-italic"/>
              </a:rPr>
              <a:t>x</a:t>
            </a:r>
            <a:r>
              <a:rPr kumimoji="0" lang="zh-CN" altLang="zh-CN" sz="2000" b="0" i="0" u="none" strike="noStrike" cap="none" normalizeH="0" baseline="-25000" dirty="0" smtClean="0">
                <a:ln>
                  <a:noFill/>
                </a:ln>
                <a:solidFill>
                  <a:srgbClr val="373737"/>
                </a:solidFill>
                <a:effectLst/>
                <a:ea typeface="MathJax_Main"/>
              </a:rPr>
              <a:t>0</a:t>
            </a:r>
            <a:r>
              <a:rPr kumimoji="0" lang="zh-CN" altLang="zh-CN" sz="2000" b="0" i="0" u="none" strike="noStrike" cap="none" normalizeH="0" baseline="0" dirty="0" smtClean="0">
                <a:ln>
                  <a:noFill/>
                </a:ln>
                <a:solidFill>
                  <a:srgbClr val="373737"/>
                </a:solidFill>
                <a:effectLst/>
                <a:ea typeface="inherit"/>
              </a:rPr>
              <a:t>。</a:t>
            </a:r>
          </a:p>
          <a:p>
            <a:pPr marL="0" lvl="0" indent="0">
              <a:lnSpc>
                <a:spcPct val="150000"/>
              </a:lnSpc>
              <a:buFontTx/>
              <a:buAutoNum type="arabicPeriod" startAt="2"/>
            </a:pPr>
            <a:r>
              <a:rPr kumimoji="0" lang="zh-CN" altLang="zh-CN" sz="2000" b="0" i="0" u="none" strike="noStrike" cap="none" normalizeH="0" baseline="0" dirty="0" smtClean="0">
                <a:ln>
                  <a:noFill/>
                </a:ln>
                <a:solidFill>
                  <a:srgbClr val="373737"/>
                </a:solidFill>
                <a:effectLst/>
                <a:ea typeface="inherit"/>
              </a:rPr>
              <a:t>按照如下方式“下山”：</a:t>
            </a:r>
            <a:r>
              <a:rPr kumimoji="0" lang="zh-CN" altLang="zh-CN" sz="2000" b="0" i="0" u="none" strike="noStrike" cap="none" normalizeH="0" baseline="0" dirty="0" smtClean="0">
                <a:ln>
                  <a:noFill/>
                </a:ln>
                <a:solidFill>
                  <a:srgbClr val="373737"/>
                </a:solidFill>
                <a:effectLst/>
                <a:ea typeface="MathJax_Math-italic"/>
              </a:rPr>
              <a:t>x</a:t>
            </a:r>
            <a:r>
              <a:rPr kumimoji="0" lang="zh-CN" altLang="zh-CN" sz="2000" b="0" i="0" u="none" strike="noStrike" cap="none" normalizeH="0" baseline="-25000" dirty="0" smtClean="0">
                <a:ln>
                  <a:noFill/>
                </a:ln>
                <a:solidFill>
                  <a:srgbClr val="373737"/>
                </a:solidFill>
                <a:effectLst/>
                <a:ea typeface="MathJax_Math-italic"/>
              </a:rPr>
              <a:t>i</a:t>
            </a:r>
            <a:r>
              <a:rPr kumimoji="0" lang="zh-CN" altLang="zh-CN" sz="2000" b="0" i="0" u="none" strike="noStrike" cap="none" normalizeH="0" baseline="-25000" dirty="0" smtClean="0">
                <a:ln>
                  <a:noFill/>
                </a:ln>
                <a:solidFill>
                  <a:srgbClr val="373737"/>
                </a:solidFill>
                <a:effectLst/>
                <a:ea typeface="MathJax_Main"/>
              </a:rPr>
              <a:t>+1</a:t>
            </a:r>
            <a:r>
              <a:rPr kumimoji="0" lang="zh-CN" altLang="zh-CN" sz="2000" b="0" i="0" u="none" strike="noStrike" cap="none" normalizeH="0" baseline="0" dirty="0" smtClean="0">
                <a:ln>
                  <a:noFill/>
                </a:ln>
                <a:solidFill>
                  <a:srgbClr val="373737"/>
                </a:solidFill>
                <a:effectLst/>
                <a:ea typeface="MathJax_Main"/>
              </a:rPr>
              <a:t>=</a:t>
            </a:r>
            <a:r>
              <a:rPr kumimoji="0" lang="zh-CN" altLang="zh-CN" sz="2000" b="0" i="0" u="none" strike="noStrike" cap="none" normalizeH="0" baseline="0" dirty="0" smtClean="0">
                <a:ln>
                  <a:noFill/>
                </a:ln>
                <a:solidFill>
                  <a:srgbClr val="373737"/>
                </a:solidFill>
                <a:effectLst/>
                <a:ea typeface="MathJax_Math-italic"/>
              </a:rPr>
              <a:t>x</a:t>
            </a:r>
            <a:r>
              <a:rPr kumimoji="0" lang="zh-CN" altLang="zh-CN" sz="2000" b="0" i="0" u="none" strike="noStrike" cap="none" normalizeH="0" baseline="-25000" dirty="0" smtClean="0">
                <a:ln>
                  <a:noFill/>
                </a:ln>
                <a:solidFill>
                  <a:srgbClr val="373737"/>
                </a:solidFill>
                <a:effectLst/>
                <a:ea typeface="MathJax_Math-italic"/>
              </a:rPr>
              <a:t>i</a:t>
            </a:r>
            <a:r>
              <a:rPr kumimoji="0" lang="zh-CN" altLang="zh-CN" sz="2000" b="0" i="0" u="none" strike="noStrike" cap="none" normalizeH="0" baseline="0" dirty="0" smtClean="0">
                <a:ln>
                  <a:noFill/>
                </a:ln>
                <a:solidFill>
                  <a:srgbClr val="373737"/>
                </a:solidFill>
                <a:effectLst/>
                <a:ea typeface="MathJax_Main"/>
              </a:rPr>
              <a:t>−</a:t>
            </a:r>
            <a:r>
              <a:rPr kumimoji="0" lang="en-US" altLang="zh-CN" sz="2000" b="0" i="0" u="none" strike="noStrike" cap="none" normalizeH="0" baseline="0" dirty="0" smtClean="0">
                <a:ln>
                  <a:noFill/>
                </a:ln>
                <a:solidFill>
                  <a:srgbClr val="373737"/>
                </a:solidFill>
                <a:effectLst/>
                <a:ea typeface="MathJax_Math-italic"/>
              </a:rPr>
              <a:t>α</a:t>
            </a:r>
            <a:r>
              <a:rPr kumimoji="0" lang="zh-CN" altLang="zh-CN" sz="2000" b="0" i="0" u="none" strike="noStrike" cap="none" normalizeH="0" baseline="0" dirty="0" smtClean="0">
                <a:ln>
                  <a:noFill/>
                </a:ln>
                <a:solidFill>
                  <a:srgbClr val="373737"/>
                </a:solidFill>
                <a:effectLst/>
                <a:ea typeface="MathJax_Main"/>
              </a:rPr>
              <a:t>∇</a:t>
            </a:r>
            <a:r>
              <a:rPr kumimoji="0" lang="en-US" altLang="zh-CN" sz="2000" b="0" i="0" u="none" strike="noStrike" cap="none" normalizeH="0" baseline="0" dirty="0" smtClean="0">
                <a:ln>
                  <a:noFill/>
                </a:ln>
                <a:solidFill>
                  <a:srgbClr val="373737"/>
                </a:solidFill>
                <a:effectLst/>
                <a:ea typeface="MathJax_Main"/>
              </a:rPr>
              <a:t>f(</a:t>
            </a:r>
            <a:r>
              <a:rPr kumimoji="0" lang="zh-CN" altLang="zh-CN" sz="2000" b="0" i="0" u="none" strike="noStrike" cap="none" normalizeH="0" baseline="0" dirty="0" smtClean="0">
                <a:ln>
                  <a:noFill/>
                </a:ln>
                <a:solidFill>
                  <a:srgbClr val="373737"/>
                </a:solidFill>
                <a:effectLst/>
                <a:ea typeface="MathJax_Math-italic"/>
              </a:rPr>
              <a:t>x</a:t>
            </a:r>
            <a:r>
              <a:rPr kumimoji="0" lang="zh-CN" altLang="zh-CN" sz="2000" b="0" i="0" u="none" strike="noStrike" cap="none" normalizeH="0" baseline="-25000" dirty="0" smtClean="0">
                <a:ln>
                  <a:noFill/>
                </a:ln>
                <a:solidFill>
                  <a:srgbClr val="373737"/>
                </a:solidFill>
                <a:effectLst/>
                <a:ea typeface="MathJax_Math-italic"/>
              </a:rPr>
              <a:t>i</a:t>
            </a:r>
            <a:r>
              <a:rPr kumimoji="0" lang="en-US" altLang="zh-CN" sz="2000" b="0" i="0" u="none" strike="noStrike" cap="none" normalizeH="0" baseline="0" dirty="0" smtClean="0">
                <a:ln>
                  <a:noFill/>
                </a:ln>
                <a:solidFill>
                  <a:srgbClr val="373737"/>
                </a:solidFill>
                <a:effectLst/>
                <a:ea typeface="MathJax_Math-italic"/>
              </a:rPr>
              <a:t>)</a:t>
            </a:r>
            <a:r>
              <a:rPr kumimoji="0" lang="zh-CN" altLang="zh-CN" sz="2000" b="0" i="0" u="none" strike="noStrike" cap="none" normalizeH="0" baseline="0" dirty="0" smtClean="0">
                <a:ln>
                  <a:noFill/>
                </a:ln>
                <a:solidFill>
                  <a:srgbClr val="373737"/>
                </a:solidFill>
                <a:effectLst/>
                <a:ea typeface="inherit"/>
              </a:rPr>
              <a:t> 。其中</a:t>
            </a:r>
            <a:r>
              <a:rPr lang="en-US" altLang="zh-CN" sz="2000" dirty="0">
                <a:solidFill>
                  <a:srgbClr val="373737"/>
                </a:solidFill>
                <a:ea typeface="MathJax_Math-italic"/>
              </a:rPr>
              <a:t>α </a:t>
            </a:r>
            <a:r>
              <a:rPr kumimoji="0" lang="zh-CN" altLang="zh-CN" sz="2000" b="0" i="0" u="none" strike="noStrike" cap="none" normalizeH="0" baseline="0" dirty="0" smtClean="0">
                <a:ln>
                  <a:noFill/>
                </a:ln>
                <a:solidFill>
                  <a:srgbClr val="373737"/>
                </a:solidFill>
                <a:effectLst/>
                <a:ea typeface="MathJax_Main"/>
              </a:rPr>
              <a:t>&gt;0</a:t>
            </a:r>
            <a:r>
              <a:rPr kumimoji="0" lang="zh-CN" altLang="zh-CN" sz="2000" b="0" i="0" u="none" strike="noStrike" cap="none" normalizeH="0" baseline="0" dirty="0" smtClean="0">
                <a:ln>
                  <a:noFill/>
                </a:ln>
                <a:solidFill>
                  <a:srgbClr val="373737"/>
                </a:solidFill>
                <a:effectLst/>
                <a:ea typeface="inherit"/>
              </a:rPr>
              <a:t>，在机器学习领域，</a:t>
            </a:r>
            <a:r>
              <a:rPr kumimoji="0" lang="en-US" altLang="zh-CN" sz="2000" b="0" i="0" u="none" strike="noStrike" cap="none" normalizeH="0" baseline="0" dirty="0" smtClean="0">
                <a:ln>
                  <a:noFill/>
                </a:ln>
                <a:solidFill>
                  <a:srgbClr val="373737"/>
                </a:solidFill>
                <a:effectLst/>
                <a:ea typeface="MathJax_Math-italic"/>
              </a:rPr>
              <a:t>α</a:t>
            </a:r>
            <a:r>
              <a:rPr kumimoji="0" lang="zh-CN" altLang="zh-CN" sz="2000" b="0" i="0" u="none" strike="noStrike" cap="none" normalizeH="0" baseline="0" dirty="0" smtClean="0">
                <a:ln>
                  <a:noFill/>
                </a:ln>
                <a:solidFill>
                  <a:srgbClr val="373737"/>
                </a:solidFill>
                <a:effectLst/>
                <a:ea typeface="inherit"/>
              </a:rPr>
              <a:t>也被称之为学习率(learning rate)。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3"/>
              <a:tabLst/>
            </a:pPr>
            <a:r>
              <a:rPr kumimoji="0" lang="zh-CN" altLang="zh-CN" sz="2000" b="0" i="0" u="none" strike="noStrike" cap="none" normalizeH="0" baseline="0" dirty="0" smtClean="0">
                <a:ln>
                  <a:noFill/>
                </a:ln>
                <a:solidFill>
                  <a:srgbClr val="373737"/>
                </a:solidFill>
                <a:effectLst/>
                <a:ea typeface="inherit"/>
              </a:rPr>
              <a:t>直到</a:t>
            </a:r>
            <a:r>
              <a:rPr kumimoji="0" lang="zh-CN" altLang="zh-CN" sz="2000" b="0" i="0" u="none" strike="noStrike" cap="none" normalizeH="0" baseline="0" dirty="0" smtClean="0">
                <a:ln>
                  <a:noFill/>
                </a:ln>
                <a:solidFill>
                  <a:srgbClr val="373737"/>
                </a:solidFill>
                <a:effectLst/>
                <a:ea typeface="MathJax_Math-italic"/>
              </a:rPr>
              <a:t>x</a:t>
            </a:r>
            <a:r>
              <a:rPr kumimoji="0" lang="zh-CN" altLang="zh-CN" sz="2000" b="0" i="0" u="none" strike="noStrike" cap="none" normalizeH="0" baseline="0" dirty="0" smtClean="0">
                <a:ln>
                  <a:noFill/>
                </a:ln>
                <a:solidFill>
                  <a:srgbClr val="373737"/>
                </a:solidFill>
                <a:effectLst/>
                <a:ea typeface="inherit"/>
              </a:rPr>
              <a:t> 满足收敛条件为止。如</a:t>
            </a:r>
            <a:r>
              <a:rPr kumimoji="0" lang="zh-CN" altLang="zh-CN" sz="2000" b="0" i="0" u="none" strike="noStrike" cap="none" normalizeH="0" baseline="0" dirty="0" smtClean="0">
                <a:ln>
                  <a:noFill/>
                </a:ln>
                <a:solidFill>
                  <a:srgbClr val="373737"/>
                </a:solidFill>
                <a:effectLst/>
                <a:ea typeface="MathJax_Main"/>
              </a:rPr>
              <a:t>∥</a:t>
            </a:r>
            <a:r>
              <a:rPr kumimoji="0" lang="zh-CN" altLang="zh-CN" sz="2000" b="0" i="0" u="none" strike="noStrike" cap="none" normalizeH="0" baseline="0" dirty="0" smtClean="0">
                <a:ln>
                  <a:noFill/>
                </a:ln>
                <a:solidFill>
                  <a:srgbClr val="373737"/>
                </a:solidFill>
                <a:effectLst/>
                <a:ea typeface="MathJax_Math-italic"/>
              </a:rPr>
              <a:t>f</a:t>
            </a:r>
            <a:r>
              <a:rPr kumimoji="0" lang="zh-CN" altLang="zh-CN" sz="2000" b="0" i="0" u="none" strike="noStrike" cap="none" normalizeH="0" baseline="0" dirty="0" smtClean="0">
                <a:ln>
                  <a:noFill/>
                </a:ln>
                <a:solidFill>
                  <a:srgbClr val="373737"/>
                </a:solidFill>
                <a:effectLst/>
                <a:ea typeface="MathJax_Main"/>
              </a:rPr>
              <a:t>(</a:t>
            </a:r>
            <a:r>
              <a:rPr kumimoji="0" lang="zh-CN" altLang="zh-CN" sz="2000" b="0" i="0" u="none" strike="noStrike" cap="none" normalizeH="0" baseline="0" dirty="0" smtClean="0">
                <a:ln>
                  <a:noFill/>
                </a:ln>
                <a:solidFill>
                  <a:srgbClr val="373737"/>
                </a:solidFill>
                <a:effectLst/>
                <a:ea typeface="MathJax_Math-italic"/>
              </a:rPr>
              <a:t>x</a:t>
            </a:r>
            <a:r>
              <a:rPr kumimoji="0" lang="zh-CN" altLang="zh-CN" sz="2000" b="0" i="0" u="none" strike="noStrike" cap="none" normalizeH="0" baseline="-25000" dirty="0" smtClean="0">
                <a:ln>
                  <a:noFill/>
                </a:ln>
                <a:solidFill>
                  <a:srgbClr val="373737"/>
                </a:solidFill>
                <a:effectLst/>
                <a:ea typeface="MathJax_Math-italic"/>
              </a:rPr>
              <a:t>i</a:t>
            </a:r>
            <a:r>
              <a:rPr kumimoji="0" lang="zh-CN" altLang="zh-CN" sz="2000" b="0" i="0" u="none" strike="noStrike" cap="none" normalizeH="0" baseline="-25000" dirty="0" smtClean="0">
                <a:ln>
                  <a:noFill/>
                </a:ln>
                <a:solidFill>
                  <a:srgbClr val="373737"/>
                </a:solidFill>
                <a:effectLst/>
                <a:ea typeface="MathJax_Main"/>
              </a:rPr>
              <a:t>+1</a:t>
            </a:r>
            <a:r>
              <a:rPr kumimoji="0" lang="zh-CN" altLang="zh-CN" sz="2000" b="0" i="0" u="none" strike="noStrike" cap="none" normalizeH="0" baseline="0" dirty="0" smtClean="0">
                <a:ln>
                  <a:noFill/>
                </a:ln>
                <a:solidFill>
                  <a:srgbClr val="373737"/>
                </a:solidFill>
                <a:effectLst/>
                <a:ea typeface="MathJax_Main"/>
              </a:rPr>
              <a:t>)–</a:t>
            </a:r>
            <a:r>
              <a:rPr kumimoji="0" lang="zh-CN" altLang="zh-CN" sz="2000" b="0" i="0" u="none" strike="noStrike" cap="none" normalizeH="0" baseline="0" dirty="0" smtClean="0">
                <a:ln>
                  <a:noFill/>
                </a:ln>
                <a:solidFill>
                  <a:srgbClr val="373737"/>
                </a:solidFill>
                <a:effectLst/>
                <a:ea typeface="MathJax_Math-italic"/>
              </a:rPr>
              <a:t>f</a:t>
            </a:r>
            <a:r>
              <a:rPr kumimoji="0" lang="zh-CN" altLang="zh-CN" sz="2000" b="0" i="0" u="none" strike="noStrike" cap="none" normalizeH="0" baseline="0" dirty="0" smtClean="0">
                <a:ln>
                  <a:noFill/>
                </a:ln>
                <a:solidFill>
                  <a:srgbClr val="373737"/>
                </a:solidFill>
                <a:effectLst/>
                <a:ea typeface="MathJax_Main"/>
              </a:rPr>
              <a:t>(</a:t>
            </a:r>
            <a:r>
              <a:rPr kumimoji="0" lang="zh-CN" altLang="zh-CN" sz="2000" b="0" i="0" u="none" strike="noStrike" cap="none" normalizeH="0" baseline="0" dirty="0" smtClean="0">
                <a:ln>
                  <a:noFill/>
                </a:ln>
                <a:solidFill>
                  <a:srgbClr val="373737"/>
                </a:solidFill>
                <a:effectLst/>
                <a:ea typeface="MathJax_Math-italic"/>
              </a:rPr>
              <a:t>x</a:t>
            </a:r>
            <a:r>
              <a:rPr kumimoji="0" lang="zh-CN" altLang="zh-CN" sz="2000" b="0" i="0" u="none" strike="noStrike" cap="none" normalizeH="0" baseline="-25000" dirty="0" smtClean="0">
                <a:ln>
                  <a:noFill/>
                </a:ln>
                <a:solidFill>
                  <a:srgbClr val="373737"/>
                </a:solidFill>
                <a:effectLst/>
                <a:ea typeface="MathJax_Math-italic"/>
              </a:rPr>
              <a:t>i</a:t>
            </a:r>
            <a:r>
              <a:rPr kumimoji="0" lang="zh-CN" altLang="zh-CN" sz="2000" b="0" i="0" u="none" strike="noStrike" cap="none" normalizeH="0" baseline="0" dirty="0" smtClean="0">
                <a:ln>
                  <a:noFill/>
                </a:ln>
                <a:solidFill>
                  <a:srgbClr val="373737"/>
                </a:solidFill>
                <a:effectLst/>
                <a:ea typeface="MathJax_Main"/>
              </a:rPr>
              <a:t>)∥&lt;</a:t>
            </a:r>
            <a:r>
              <a:rPr kumimoji="0" lang="zh-CN" altLang="zh-CN" sz="2000" b="0" i="0" u="none" strike="noStrike" cap="none" normalizeH="0" baseline="0" dirty="0" smtClean="0">
                <a:ln>
                  <a:noFill/>
                </a:ln>
                <a:solidFill>
                  <a:srgbClr val="373737"/>
                </a:solidFill>
                <a:effectLst/>
                <a:ea typeface="MathJax_Math-italic"/>
              </a:rPr>
              <a:t>ϵ</a:t>
            </a:r>
            <a:r>
              <a:rPr kumimoji="0" lang="zh-CN" altLang="zh-CN" sz="2000" b="0" i="0" u="none" strike="noStrike" cap="none" normalizeH="0" baseline="0" dirty="0" smtClean="0">
                <a:ln>
                  <a:noFill/>
                </a:ln>
                <a:solidFill>
                  <a:srgbClr val="373737"/>
                </a:solidFill>
                <a:effectLst/>
                <a:ea typeface="inherit"/>
              </a:rPr>
              <a:t>或</a:t>
            </a:r>
            <a:r>
              <a:rPr kumimoji="0" lang="zh-CN" altLang="zh-CN" sz="2000" b="0" i="0" u="none" strike="noStrike" cap="none" normalizeH="0" baseline="0" dirty="0" smtClean="0">
                <a:ln>
                  <a:noFill/>
                </a:ln>
                <a:solidFill>
                  <a:srgbClr val="373737"/>
                </a:solidFill>
                <a:effectLst/>
                <a:ea typeface="MathJax_Main"/>
              </a:rPr>
              <a:t>||∇</a:t>
            </a:r>
            <a:r>
              <a:rPr kumimoji="0" lang="en-US" altLang="zh-CN" sz="2000" b="0" i="0" u="none" strike="noStrike" cap="none" normalizeH="0" baseline="0" dirty="0" smtClean="0">
                <a:ln>
                  <a:noFill/>
                </a:ln>
                <a:solidFill>
                  <a:srgbClr val="373737"/>
                </a:solidFill>
                <a:effectLst/>
                <a:ea typeface="MathJax_Main"/>
              </a:rPr>
              <a:t>f(</a:t>
            </a:r>
            <a:r>
              <a:rPr kumimoji="0" lang="zh-CN" altLang="zh-CN" sz="2000" b="0" i="0" u="none" strike="noStrike" cap="none" normalizeH="0" baseline="0" dirty="0" smtClean="0">
                <a:ln>
                  <a:noFill/>
                </a:ln>
                <a:solidFill>
                  <a:srgbClr val="373737"/>
                </a:solidFill>
                <a:effectLst/>
                <a:ea typeface="MathJax_Math-italic"/>
              </a:rPr>
              <a:t>x</a:t>
            </a:r>
            <a:r>
              <a:rPr kumimoji="0" lang="zh-CN" altLang="zh-CN" sz="2000" b="0" i="0" u="none" strike="noStrike" cap="none" normalizeH="0" baseline="-25000" dirty="0" smtClean="0">
                <a:ln>
                  <a:noFill/>
                </a:ln>
                <a:solidFill>
                  <a:srgbClr val="373737"/>
                </a:solidFill>
                <a:effectLst/>
                <a:ea typeface="MathJax_Math-italic"/>
              </a:rPr>
              <a:t>i</a:t>
            </a:r>
            <a:r>
              <a:rPr kumimoji="0" lang="en-US" altLang="zh-CN" sz="2000" b="0" i="0" u="none" strike="noStrike" cap="none" normalizeH="0" baseline="0" dirty="0" smtClean="0">
                <a:ln>
                  <a:noFill/>
                </a:ln>
                <a:solidFill>
                  <a:srgbClr val="373737"/>
                </a:solidFill>
                <a:effectLst/>
                <a:ea typeface="MathJax_Math-italic"/>
              </a:rPr>
              <a:t>)</a:t>
            </a:r>
            <a:r>
              <a:rPr kumimoji="0" lang="zh-CN" altLang="zh-CN" sz="2000" b="0" i="0" u="none" strike="noStrike" cap="none" normalizeH="0" baseline="0" dirty="0" smtClean="0">
                <a:ln>
                  <a:noFill/>
                </a:ln>
                <a:solidFill>
                  <a:srgbClr val="373737"/>
                </a:solidFill>
                <a:effectLst/>
                <a:ea typeface="MathJax_Main"/>
              </a:rPr>
              <a:t>||≈0</a:t>
            </a:r>
            <a:r>
              <a:rPr kumimoji="0" lang="zh-CN" altLang="zh-CN" sz="2000" b="0" i="0" u="none" strike="noStrike" cap="none" normalizeH="0" baseline="0" dirty="0" smtClean="0">
                <a:ln>
                  <a:noFill/>
                </a:ln>
                <a:solidFill>
                  <a:srgbClr val="373737"/>
                </a:solidFill>
                <a:effectLst/>
                <a:ea typeface="inherit"/>
              </a:rPr>
              <a:t>。</a:t>
            </a:r>
            <a:endParaRPr kumimoji="0" lang="en-US" altLang="zh-CN" sz="2000" b="0" i="0" u="none" strike="noStrike" cap="none" normalizeH="0" baseline="0" dirty="0" smtClean="0">
              <a:ln>
                <a:noFill/>
              </a:ln>
              <a:solidFill>
                <a:srgbClr val="373737"/>
              </a:solidFill>
              <a:effectLst/>
              <a:ea typeface="inherit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zh-CN" altLang="en-US" sz="2400" dirty="0" smtClean="0">
                <a:solidFill>
                  <a:srgbClr val="373737"/>
                </a:solidFill>
                <a:ea typeface="Helvetica Neue"/>
              </a:rPr>
              <a:t>证明：</a:t>
            </a:r>
            <a:endParaRPr kumimoji="0" lang="zh-CN" altLang="zh-CN" sz="2400" b="0" i="0" u="none" strike="noStrike" cap="none" normalizeH="0" baseline="0" dirty="0" smtClean="0">
              <a:ln>
                <a:noFill/>
              </a:ln>
              <a:solidFill>
                <a:srgbClr val="373737"/>
              </a:solidFill>
              <a:effectLst/>
              <a:latin typeface="Arial" panose="020B0604020202020204" pitchFamily="34" charset="0"/>
              <a:ea typeface="Helvetica Neue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3858" y="3603155"/>
            <a:ext cx="6089559" cy="315324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759248" y="5780689"/>
            <a:ext cx="4940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solidFill>
                  <a:srgbClr val="FF0000"/>
                </a:solidFill>
              </a:rPr>
              <a:t>&lt;0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285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Min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梯度下降法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框 3"/>
              <p:cNvSpPr txBox="1"/>
              <p:nvPr/>
            </p:nvSpPr>
            <p:spPr>
              <a:xfrm>
                <a:off x="2041812" y="1437303"/>
                <a:ext cx="2550969" cy="55893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zh-CN" dirty="0" smtClean="0"/>
                  <a:t>=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dirty="0" smtClean="0">
                        <a:latin typeface="Cambria Math" panose="02040503050406030204" pitchFamily="18" charset="0"/>
                      </a:rPr>
                      <m:t>min</m:t>
                    </m:r>
                    <m:r>
                      <a:rPr lang="en-US" altLang="zh-CN" b="0" i="0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altLang="zh-CN" dirty="0" smtClean="0"/>
                  <a:t>-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𝛻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𝑥𝑘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))</m:t>
                    </m:r>
                  </m:oMath>
                </a14:m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)</a:t>
                </a:r>
              </a:p>
              <a:p>
                <a:r>
                  <a:rPr lang="en-US" altLang="zh-CN" dirty="0" smtClean="0"/>
                  <a:t>=min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zh-CN" altLang="en-US" i="1" dirty="0" smtClean="0">
                        <a:latin typeface="Cambria Math" panose="02040503050406030204" pitchFamily="18" charset="0"/>
                      </a:rPr>
                      <m:t>𝜑</m:t>
                    </m:r>
                    <m:r>
                      <a:rPr lang="en-US" altLang="zh-CN" b="0" i="0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l-GR" altLang="zh-CN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altLang="zh-CN" b="0" i="0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dirty="0"/>
              </a:p>
            </p:txBody>
          </p:sp>
        </mc:Choice>
        <mc:Fallback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1812" y="1437303"/>
                <a:ext cx="2550969" cy="558936"/>
              </a:xfrm>
              <a:prstGeom prst="rect">
                <a:avLst/>
              </a:prstGeom>
              <a:blipFill rotWithShape="0">
                <a:blip r:embed="rId2"/>
                <a:stretch>
                  <a:fillRect l="-5742" t="-13187" b="-252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1920193" y="2954339"/>
                <a:ext cx="3768019" cy="4145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b="0" i="1" smtClean="0">
                            <a:latin typeface="Cambria Math" panose="02040503050406030204" pitchFamily="18" charset="0"/>
                          </a:rPr>
                          <m:t>𝜑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𝛻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  <m:r>
                          <m:rPr>
                            <m:nor/>
                          </m:rPr>
                          <a:rPr lang="en-US" altLang="zh-CN" dirty="0"/>
                          <m:t>−</m:t>
                        </m:r>
                        <m:r>
                          <m:rPr>
                            <m:sty m:val="p"/>
                          </m:rPr>
                          <a:rPr lang="el-GR" altLang="zh-CN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𝛻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i="1" baseline="30000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e>
                    </m:d>
                    <m:r>
                      <a:rPr lang="en-US" altLang="zh-CN" b="0" i="1" baseline="3000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𝛻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i="1" baseline="300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</m:d>
                  </m:oMath>
                </a14:m>
                <a:r>
                  <a:rPr lang="en-US" altLang="zh-CN" dirty="0" smtClean="0"/>
                  <a:t>=0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0193" y="2954339"/>
                <a:ext cx="3768019" cy="414537"/>
              </a:xfrm>
              <a:prstGeom prst="rect">
                <a:avLst/>
              </a:prstGeom>
              <a:blipFill rotWithShape="0">
                <a:blip r:embed="rId3"/>
                <a:stretch>
                  <a:fillRect l="-2265" t="-1471" r="-2751" b="-176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组合 7"/>
          <p:cNvGrpSpPr/>
          <p:nvPr/>
        </p:nvGrpSpPr>
        <p:grpSpPr>
          <a:xfrm>
            <a:off x="3138055" y="788503"/>
            <a:ext cx="3887343" cy="369332"/>
            <a:chOff x="3138055" y="788503"/>
            <a:chExt cx="3887343" cy="369332"/>
          </a:xfrm>
        </p:grpSpPr>
        <p:sp>
          <p:nvSpPr>
            <p:cNvPr id="6" name="矩形 5"/>
            <p:cNvSpPr/>
            <p:nvPr/>
          </p:nvSpPr>
          <p:spPr>
            <a:xfrm>
              <a:off x="3138055" y="841664"/>
              <a:ext cx="1122218" cy="28193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4763240" y="788503"/>
              <a:ext cx="22621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 smtClean="0"/>
                <a:t>此处是复合函数求导</a:t>
              </a:r>
              <a:endParaRPr lang="zh-CN" altLang="en-US" dirty="0"/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1800890" y="4086489"/>
            <a:ext cx="81868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solidFill>
                  <a:srgbClr val="002060"/>
                </a:solidFill>
              </a:rPr>
              <a:t>从以上可知，</a:t>
            </a:r>
            <a:r>
              <a:rPr lang="zh-CN" altLang="en-US" sz="2400" dirty="0" smtClean="0">
                <a:solidFill>
                  <a:srgbClr val="FF0000"/>
                </a:solidFill>
              </a:rPr>
              <a:t>当前梯度方向与前一个点梯度方向互相垂直</a:t>
            </a:r>
            <a:r>
              <a:rPr lang="zh-CN" altLang="en-US" sz="2400" dirty="0" smtClean="0">
                <a:solidFill>
                  <a:srgbClr val="002060"/>
                </a:solidFill>
              </a:rPr>
              <a:t>。</a:t>
            </a:r>
            <a:endParaRPr lang="zh-CN" altLang="en-US" sz="2400" dirty="0">
              <a:solidFill>
                <a:srgbClr val="002060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920193" y="4841726"/>
            <a:ext cx="77826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rgbClr val="002060"/>
                </a:solidFill>
              </a:rPr>
              <a:t>也就是说：用梯度法迭代时，向最小点逼近的路线是一个曲折的阶梯路线，越接近最小点，阶梯越小，速度越慢。</a:t>
            </a:r>
            <a:endParaRPr lang="zh-CN" altLang="en-US" sz="2400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/>
              <p:cNvSpPr txBox="1"/>
              <p:nvPr/>
            </p:nvSpPr>
            <p:spPr>
              <a:xfrm>
                <a:off x="1614616" y="2088348"/>
                <a:ext cx="73836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 smtClean="0"/>
                  <a:t>根据一元函数极值的必要条件，要使上面函数具有最小值，则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i="1" dirty="0">
                            <a:latin typeface="Cambria Math" panose="02040503050406030204" pitchFamily="18" charset="0"/>
                          </a:rPr>
                          <m:t>𝜑</m:t>
                        </m:r>
                      </m:e>
                      <m:sup>
                        <m:r>
                          <a:rPr lang="en-US" altLang="zh-CN" b="0" i="0" dirty="0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l-GR" altLang="zh-CN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</m:e>
                    </m:d>
                    <m:r>
                      <a:rPr lang="en-US" altLang="zh-CN" b="0" i="0" dirty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4616" y="2088348"/>
                <a:ext cx="7383688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743" t="-15000" b="-21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/>
              <p:cNvSpPr txBox="1"/>
              <p:nvPr/>
            </p:nvSpPr>
            <p:spPr>
              <a:xfrm>
                <a:off x="4071961" y="401506"/>
                <a:ext cx="1822358" cy="2819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zh-CN" altLang="en-US" dirty="0" smtClean="0">
                    <a:ea typeface="Cambria Math" panose="02040503050406030204" pitchFamily="18" charset="0"/>
                  </a:rPr>
                  <a:t>令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u</m:t>
                    </m:r>
                    <m:r>
                      <a:rPr lang="en-US" altLang="zh-CN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m:rPr>
                        <m:nor/>
                      </m:rPr>
                      <a:rPr lang="en-US" altLang="zh-CN" dirty="0"/>
                      <m:t>−</m:t>
                    </m:r>
                    <m:r>
                      <m:rPr>
                        <m:sty m:val="p"/>
                      </m:rPr>
                      <a:rPr lang="el-GR" altLang="zh-CN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𝛻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i="1" baseline="300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</m:d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" name="文本框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1961" y="401506"/>
                <a:ext cx="1822358" cy="281937"/>
              </a:xfrm>
              <a:prstGeom prst="rect">
                <a:avLst/>
              </a:prstGeom>
              <a:blipFill rotWithShape="0">
                <a:blip r:embed="rId5"/>
                <a:stretch>
                  <a:fillRect l="-8027" t="-34783" b="-4130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文本框 13"/>
              <p:cNvSpPr txBox="1"/>
              <p:nvPr/>
            </p:nvSpPr>
            <p:spPr>
              <a:xfrm>
                <a:off x="2041812" y="831078"/>
                <a:ext cx="2550969" cy="28193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</m:oMath>
                </a14:m>
                <a:r>
                  <a:rPr lang="en-US" altLang="zh-CN" dirty="0" smtClean="0"/>
                  <a:t>)=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altLang="zh-CN" dirty="0" smtClean="0"/>
                  <a:t>-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𝛻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𝑥𝑘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))</m:t>
                    </m:r>
                  </m:oMath>
                </a14:m>
                <a:r>
                  <a:rPr lang="zh-CN" altLang="en-US" dirty="0" smtClean="0"/>
                  <a:t> </a:t>
                </a:r>
                <a:endParaRPr lang="zh-CN" altLang="en-US" dirty="0"/>
              </a:p>
            </p:txBody>
          </p:sp>
        </mc:Choice>
        <mc:Fallback>
          <p:sp>
            <p:nvSpPr>
              <p:cNvPr id="14" name="文本框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1812" y="831078"/>
                <a:ext cx="2550969" cy="281937"/>
              </a:xfrm>
              <a:prstGeom prst="rect">
                <a:avLst/>
              </a:prstGeom>
              <a:blipFill rotWithShape="0">
                <a:blip r:embed="rId6"/>
                <a:stretch>
                  <a:fillRect l="-4306" t="-25532" b="-489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/>
              <p:cNvSpPr txBox="1"/>
              <p:nvPr/>
            </p:nvSpPr>
            <p:spPr>
              <a:xfrm>
                <a:off x="1953432" y="3532746"/>
                <a:ext cx="3271473" cy="3126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b="0" i="1" smtClean="0">
                            <a:latin typeface="Cambria Math" panose="02040503050406030204" pitchFamily="18" charset="0"/>
                          </a:rPr>
                          <m:t>即：</m:t>
                        </m:r>
                        <m:r>
                          <a:rPr lang="zh-CN" altLang="en-US" b="0" i="1" smtClean="0">
                            <a:latin typeface="Cambria Math" panose="02040503050406030204" pitchFamily="18" charset="0"/>
                          </a:rPr>
                          <m:t>𝜑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𝛻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p>
                        </m:sSup>
                      </m:e>
                    </m:d>
                    <m:r>
                      <a:rPr lang="en-US" altLang="zh-CN" b="0" i="1" baseline="3000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𝛻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i="1" baseline="300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</m:d>
                  </m:oMath>
                </a14:m>
                <a:r>
                  <a:rPr lang="en-US" altLang="zh-CN" dirty="0" smtClean="0"/>
                  <a:t>=0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16" name="文本框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3432" y="3532746"/>
                <a:ext cx="3271473" cy="312650"/>
              </a:xfrm>
              <a:prstGeom prst="rect">
                <a:avLst/>
              </a:prstGeom>
              <a:blipFill rotWithShape="0">
                <a:blip r:embed="rId7"/>
                <a:stretch>
                  <a:fillRect l="-3166" t="-17647" r="-3538" b="-411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67550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0" grpId="0"/>
      <p:bldP spid="10" grpId="1"/>
      <p:bldP spid="12" grpId="0"/>
      <p:bldP spid="1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718456"/>
            <a:ext cx="10170226" cy="557546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>梯度下降法的优化</a:t>
            </a:r>
            <a:r>
              <a:rPr lang="zh-CN" altLang="en-US" sz="2400" dirty="0" smtClean="0"/>
              <a:t>思想：用</a:t>
            </a:r>
            <a:r>
              <a:rPr lang="zh-CN" altLang="en-US" sz="2400" dirty="0"/>
              <a:t>当前位置</a:t>
            </a:r>
            <a:r>
              <a:rPr lang="zh-CN" altLang="en-US" sz="2400" b="1" dirty="0">
                <a:solidFill>
                  <a:srgbClr val="002060"/>
                </a:solidFill>
              </a:rPr>
              <a:t>负梯度方向</a:t>
            </a:r>
            <a:r>
              <a:rPr lang="zh-CN" altLang="en-US" sz="2400" dirty="0"/>
              <a:t>作为搜索方向，因为该方向为当前位置的最快下降方向，所以也被称为是”最速下降法“。最速下降法越接近目标值，步长越小，前进越慢</a:t>
            </a:r>
            <a:r>
              <a:rPr lang="zh-CN" altLang="en-US" sz="2400" dirty="0" smtClean="0"/>
              <a:t>。</a:t>
            </a:r>
            <a:endParaRPr lang="en-US" altLang="zh-CN" sz="2400" dirty="0" smtClean="0"/>
          </a:p>
          <a:p>
            <a:pPr>
              <a:lnSpc>
                <a:spcPct val="150000"/>
              </a:lnSpc>
            </a:pPr>
            <a:r>
              <a:rPr lang="zh-CN" altLang="en-US" sz="2400" dirty="0" smtClean="0"/>
              <a:t>梯度</a:t>
            </a:r>
            <a:r>
              <a:rPr lang="zh-CN" altLang="en-US" sz="2400" dirty="0"/>
              <a:t>下降法的搜索迭代示意图如下图所示：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梯度下降法</a:t>
            </a:r>
            <a:r>
              <a:rPr lang="en-US" altLang="zh-CN" dirty="0" smtClean="0"/>
              <a:t>-</a:t>
            </a:r>
            <a:r>
              <a:rPr lang="zh-CN" altLang="en-US" dirty="0" smtClean="0"/>
              <a:t>思想</a:t>
            </a:r>
            <a:endParaRPr lang="zh-CN" alt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4209" y="3448959"/>
            <a:ext cx="3703330" cy="2844962"/>
          </a:xfrm>
          <a:prstGeom prst="rect">
            <a:avLst/>
          </a:prstGeom>
          <a:noFill/>
          <a:ln w="57150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8531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1480" y="718457"/>
            <a:ext cx="4989040" cy="5460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268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单变量实例：</a:t>
            </a:r>
            <a:endParaRPr lang="en-US" altLang="zh-CN" dirty="0" smtClean="0"/>
          </a:p>
          <a:p>
            <a:pPr marL="0" indent="0">
              <a:buNone/>
            </a:pPr>
            <a:r>
              <a:rPr lang="zh-CN" altLang="en-US" sz="2400" dirty="0" smtClean="0"/>
              <a:t>   目标函数：                                 </a:t>
            </a:r>
            <a:endParaRPr lang="zh-CN" altLang="en-US" sz="2400" dirty="0"/>
          </a:p>
        </p:txBody>
      </p:sp>
      <p:sp>
        <p:nvSpPr>
          <p:cNvPr id="8196" name="Text Box 4"/>
          <p:cNvSpPr txBox="1">
            <a:spLocks noChangeArrowheads="1"/>
          </p:cNvSpPr>
          <p:nvPr/>
        </p:nvSpPr>
        <p:spPr bwMode="auto">
          <a:xfrm>
            <a:off x="1301856" y="1818226"/>
            <a:ext cx="2579255" cy="21236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</a:rPr>
              <a:t>解</a:t>
            </a:r>
            <a:r>
              <a:rPr lang="zh-CN" altLang="en-US" sz="2400" b="1" dirty="0" smtClean="0">
                <a:latin typeface="Times New Roman" panose="02020603050405020304" pitchFamily="18" charset="0"/>
              </a:rPr>
              <a:t>：函数导数：</a:t>
            </a:r>
            <a:endParaRPr lang="en-US" altLang="zh-CN" sz="2400" b="1" dirty="0" smtClean="0">
              <a:latin typeface="Times New Roman" panose="02020603050405020304" pitchFamily="18" charset="0"/>
            </a:endParaRPr>
          </a:p>
          <a:p>
            <a:pPr>
              <a:spcBef>
                <a:spcPct val="50000"/>
              </a:spcBef>
            </a:pPr>
            <a:r>
              <a:rPr lang="en-US" altLang="zh-CN" sz="2400" b="1" dirty="0">
                <a:latin typeface="Times New Roman" panose="02020603050405020304" pitchFamily="18" charset="0"/>
              </a:rPr>
              <a:t> </a:t>
            </a:r>
            <a:r>
              <a:rPr lang="en-US" altLang="zh-CN" sz="2400" b="1" dirty="0" smtClean="0">
                <a:latin typeface="Times New Roman" panose="02020603050405020304" pitchFamily="18" charset="0"/>
              </a:rPr>
              <a:t>       </a:t>
            </a:r>
            <a:r>
              <a:rPr lang="zh-CN" altLang="en-US" sz="2400" b="1" dirty="0" smtClean="0">
                <a:latin typeface="Times New Roman" panose="02020603050405020304" pitchFamily="18" charset="0"/>
              </a:rPr>
              <a:t>初始化：</a:t>
            </a:r>
            <a:endParaRPr lang="en-US" altLang="zh-CN" sz="2400" b="1" dirty="0" smtClean="0">
              <a:latin typeface="Times New Roman" panose="02020603050405020304" pitchFamily="18" charset="0"/>
            </a:endParaRPr>
          </a:p>
          <a:p>
            <a:pPr>
              <a:spcBef>
                <a:spcPct val="50000"/>
              </a:spcBef>
            </a:pPr>
            <a:r>
              <a:rPr lang="en-US" altLang="zh-CN" sz="2400" b="1" dirty="0">
                <a:latin typeface="Times New Roman" panose="02020603050405020304" pitchFamily="18" charset="0"/>
              </a:rPr>
              <a:t> </a:t>
            </a:r>
            <a:r>
              <a:rPr lang="en-US" altLang="zh-CN" sz="2400" b="1" dirty="0" smtClean="0">
                <a:latin typeface="Times New Roman" panose="02020603050405020304" pitchFamily="18" charset="0"/>
              </a:rPr>
              <a:t>       </a:t>
            </a:r>
            <a:r>
              <a:rPr lang="zh-CN" altLang="en-US" sz="2400" b="1" dirty="0" smtClean="0">
                <a:latin typeface="Times New Roman" panose="02020603050405020304" pitchFamily="18" charset="0"/>
              </a:rPr>
              <a:t>学习率设置：</a:t>
            </a:r>
            <a:endParaRPr lang="en-US" altLang="zh-CN" sz="2400" b="1" dirty="0" smtClean="0">
              <a:latin typeface="Times New Roman" panose="02020603050405020304" pitchFamily="18" charset="0"/>
            </a:endParaRPr>
          </a:p>
          <a:p>
            <a:pPr>
              <a:spcBef>
                <a:spcPct val="50000"/>
              </a:spcBef>
            </a:pPr>
            <a:r>
              <a:rPr lang="en-US" altLang="zh-CN" sz="2400" b="1" dirty="0">
                <a:latin typeface="Times New Roman" panose="02020603050405020304" pitchFamily="18" charset="0"/>
              </a:rPr>
              <a:t> </a:t>
            </a:r>
            <a:r>
              <a:rPr lang="en-US" altLang="zh-CN" sz="2400" b="1" dirty="0" smtClean="0">
                <a:latin typeface="Times New Roman" panose="02020603050405020304" pitchFamily="18" charset="0"/>
              </a:rPr>
              <a:t>       </a:t>
            </a:r>
            <a:r>
              <a:rPr lang="zh-CN" altLang="en-US" sz="2400" b="1" dirty="0" smtClean="0">
                <a:latin typeface="Times New Roman" panose="02020603050405020304" pitchFamily="18" charset="0"/>
              </a:rPr>
              <a:t>迭代过程：</a:t>
            </a:r>
            <a:endParaRPr lang="zh-CN" altLang="en-US" sz="2400" b="1" dirty="0">
              <a:latin typeface="Times New Roman" panose="02020603050405020304" pitchFamily="18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梯度下降法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5810" y="1250500"/>
            <a:ext cx="1398443" cy="39485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7864" y="1842714"/>
            <a:ext cx="1638300" cy="4191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4666" y="2402438"/>
            <a:ext cx="1019175" cy="42862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6633" y="2948833"/>
            <a:ext cx="1238250" cy="32385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1310" y="1168827"/>
            <a:ext cx="5217968" cy="476527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4253" y="3509703"/>
            <a:ext cx="2221057" cy="311763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9613" y="2095724"/>
            <a:ext cx="4104187" cy="3957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946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6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多变量实例：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梯度下降法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7732" y="1386753"/>
            <a:ext cx="1943100" cy="447675"/>
          </a:xfrm>
          <a:prstGeom prst="rect">
            <a:avLst/>
          </a:prstGeom>
        </p:spPr>
      </p:pic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1239510" y="2030370"/>
            <a:ext cx="2579255" cy="21236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</a:rPr>
              <a:t>解</a:t>
            </a:r>
            <a:r>
              <a:rPr lang="zh-CN" altLang="en-US" sz="2400" b="1" dirty="0" smtClean="0">
                <a:latin typeface="Times New Roman" panose="02020603050405020304" pitchFamily="18" charset="0"/>
              </a:rPr>
              <a:t>：函数梯度：</a:t>
            </a:r>
            <a:endParaRPr lang="en-US" altLang="zh-CN" sz="2400" b="1" dirty="0" smtClean="0">
              <a:latin typeface="Times New Roman" panose="02020603050405020304" pitchFamily="18" charset="0"/>
            </a:endParaRPr>
          </a:p>
          <a:p>
            <a:pPr>
              <a:spcBef>
                <a:spcPct val="50000"/>
              </a:spcBef>
            </a:pPr>
            <a:r>
              <a:rPr lang="en-US" altLang="zh-CN" sz="2400" b="1" dirty="0">
                <a:latin typeface="Times New Roman" panose="02020603050405020304" pitchFamily="18" charset="0"/>
              </a:rPr>
              <a:t> </a:t>
            </a:r>
            <a:r>
              <a:rPr lang="en-US" altLang="zh-CN" sz="2400" b="1" dirty="0" smtClean="0">
                <a:latin typeface="Times New Roman" panose="02020603050405020304" pitchFamily="18" charset="0"/>
              </a:rPr>
              <a:t>       </a:t>
            </a:r>
            <a:r>
              <a:rPr lang="zh-CN" altLang="en-US" sz="2400" b="1" dirty="0" smtClean="0">
                <a:latin typeface="Times New Roman" panose="02020603050405020304" pitchFamily="18" charset="0"/>
              </a:rPr>
              <a:t>初始化：</a:t>
            </a:r>
            <a:endParaRPr lang="en-US" altLang="zh-CN" sz="2400" b="1" dirty="0" smtClean="0">
              <a:latin typeface="Times New Roman" panose="02020603050405020304" pitchFamily="18" charset="0"/>
            </a:endParaRPr>
          </a:p>
          <a:p>
            <a:pPr>
              <a:spcBef>
                <a:spcPct val="50000"/>
              </a:spcBef>
            </a:pPr>
            <a:r>
              <a:rPr lang="en-US" altLang="zh-CN" sz="2400" b="1" dirty="0">
                <a:latin typeface="Times New Roman" panose="02020603050405020304" pitchFamily="18" charset="0"/>
              </a:rPr>
              <a:t> </a:t>
            </a:r>
            <a:r>
              <a:rPr lang="en-US" altLang="zh-CN" sz="2400" b="1" dirty="0" smtClean="0">
                <a:latin typeface="Times New Roman" panose="02020603050405020304" pitchFamily="18" charset="0"/>
              </a:rPr>
              <a:t>       </a:t>
            </a:r>
            <a:r>
              <a:rPr lang="zh-CN" altLang="en-US" sz="2400" b="1" dirty="0" smtClean="0">
                <a:latin typeface="Times New Roman" panose="02020603050405020304" pitchFamily="18" charset="0"/>
              </a:rPr>
              <a:t>学习率设置：</a:t>
            </a:r>
            <a:endParaRPr lang="en-US" altLang="zh-CN" sz="2400" b="1" dirty="0" smtClean="0">
              <a:latin typeface="Times New Roman" panose="02020603050405020304" pitchFamily="18" charset="0"/>
            </a:endParaRPr>
          </a:p>
          <a:p>
            <a:pPr>
              <a:spcBef>
                <a:spcPct val="50000"/>
              </a:spcBef>
            </a:pPr>
            <a:r>
              <a:rPr lang="en-US" altLang="zh-CN" sz="2400" b="1" dirty="0">
                <a:latin typeface="Times New Roman" panose="02020603050405020304" pitchFamily="18" charset="0"/>
              </a:rPr>
              <a:t> </a:t>
            </a:r>
            <a:r>
              <a:rPr lang="en-US" altLang="zh-CN" sz="2400" b="1" dirty="0" smtClean="0">
                <a:latin typeface="Times New Roman" panose="02020603050405020304" pitchFamily="18" charset="0"/>
              </a:rPr>
              <a:t>       </a:t>
            </a:r>
            <a:r>
              <a:rPr lang="zh-CN" altLang="en-US" sz="2400" b="1" dirty="0" smtClean="0">
                <a:latin typeface="Times New Roman" panose="02020603050405020304" pitchFamily="18" charset="0"/>
              </a:rPr>
              <a:t>迭代过程：</a:t>
            </a:r>
            <a:endParaRPr lang="zh-CN" altLang="en-US" sz="2400" b="1" dirty="0">
              <a:latin typeface="Times New Roman" panose="02020603050405020304" pitchFamily="18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3312" y="2612533"/>
            <a:ext cx="1533525" cy="46672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2328" y="3230880"/>
            <a:ext cx="1085850" cy="3048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3312" y="2100683"/>
            <a:ext cx="2524125" cy="40005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7010" y="1076480"/>
            <a:ext cx="5217968" cy="47652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/>
              <p:cNvSpPr txBox="1"/>
              <p:nvPr/>
            </p:nvSpPr>
            <p:spPr>
              <a:xfrm>
                <a:off x="3846492" y="3868331"/>
                <a:ext cx="378676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altLang="zh-CN" sz="2400" b="0" i="1" baseline="-25000" smtClean="0">
                          <a:latin typeface="Cambria Math" panose="02040503050406030204" pitchFamily="18" charset="0"/>
                        </a:rPr>
                        <m:t>1</m:t>
                      </m:r>
                      <m:d>
                        <m:dPr>
                          <m:ctrlPr>
                            <a:rPr lang="en-US" altLang="zh-CN" sz="2400" b="0" i="1" baseline="3000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40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altLang="zh-CN" sz="2400" b="0" i="1" baseline="-25000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sz="2400" b="0" i="1" baseline="50000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CN" altLang="en-US" sz="2400" b="0" i="1" smtClean="0">
                          <a:latin typeface="Cambria Math" panose="02040503050406030204" pitchFamily="18" charset="0"/>
                        </a:rPr>
                        <m:t>𝛼𝛻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sz="2400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6492" y="3868331"/>
                <a:ext cx="3786760" cy="461665"/>
              </a:xfrm>
              <a:prstGeom prst="rect">
                <a:avLst/>
              </a:prstGeom>
              <a:blipFill rotWithShape="0">
                <a:blip r:embed="rId7"/>
                <a:stretch>
                  <a:fillRect t="-6667" b="-18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/>
              <p:cNvSpPr txBox="1"/>
              <p:nvPr/>
            </p:nvSpPr>
            <p:spPr>
              <a:xfrm>
                <a:off x="3794552" y="4534636"/>
                <a:ext cx="397122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altLang="zh-CN" sz="2400" b="0" i="1" baseline="-25000" smtClean="0">
                          <a:latin typeface="Cambria Math" panose="02040503050406030204" pitchFamily="18" charset="0"/>
                        </a:rPr>
                        <m:t>2</m:t>
                      </m:r>
                      <m:d>
                        <m:dPr>
                          <m:ctrlPr>
                            <a:rPr lang="en-US" altLang="zh-CN" sz="2400" b="0" i="1" baseline="3000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40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altLang="zh-CN" sz="2400" b="0" i="1" baseline="-2500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zh-CN" sz="2400" b="0" i="1" baseline="50000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CN" altLang="en-US" sz="2400" b="0" i="1" smtClean="0">
                          <a:latin typeface="Cambria Math" panose="02040503050406030204" pitchFamily="18" charset="0"/>
                        </a:rPr>
                        <m:t>𝛼𝛻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sz="2400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4552" y="4534636"/>
                <a:ext cx="3971222" cy="461665"/>
              </a:xfrm>
              <a:prstGeom prst="rect">
                <a:avLst/>
              </a:prstGeom>
              <a:blipFill rotWithShape="0">
                <a:blip r:embed="rId8"/>
                <a:stretch>
                  <a:fillRect t="-6579" b="-171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本框 11"/>
          <p:cNvSpPr txBox="1"/>
          <p:nvPr/>
        </p:nvSpPr>
        <p:spPr>
          <a:xfrm>
            <a:off x="2529137" y="5355799"/>
            <a:ext cx="41857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/>
              <a:t>问：迭代两次后的值为多少？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176518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10" grpId="0"/>
      <p:bldP spid="11" grpId="0"/>
      <p:bldP spid="1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梯度下降法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7986" y="522515"/>
            <a:ext cx="5837482" cy="549506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527" y="740877"/>
            <a:ext cx="6229037" cy="576383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2795" y="74485"/>
            <a:ext cx="1943100" cy="44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576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1093076" y="689043"/>
            <a:ext cx="10281746" cy="5458506"/>
          </a:xfrm>
        </p:spPr>
        <p:txBody>
          <a:bodyPr/>
          <a:lstStyle/>
          <a:p>
            <a:pPr marL="0" indent="0" algn="just">
              <a:buFontTx/>
              <a:buNone/>
            </a:pPr>
            <a:r>
              <a:rPr lang="zh-CN" altLang="en-US" dirty="0" smtClean="0"/>
              <a:t>例：</a:t>
            </a:r>
            <a:r>
              <a:rPr lang="zh-CN" altLang="en-US" b="1" dirty="0">
                <a:latin typeface="Times New Roman" panose="02020603050405020304" pitchFamily="18" charset="0"/>
                <a:ea typeface="仿宋_GB2312" pitchFamily="49" charset="-122"/>
              </a:rPr>
              <a:t>用梯度法求下列无约束优化问题，已知函数</a:t>
            </a:r>
            <a:r>
              <a:rPr lang="en-US" altLang="zh-CN" b="1" i="1" dirty="0">
                <a:latin typeface="Times New Roman" panose="02020603050405020304" pitchFamily="18" charset="0"/>
                <a:ea typeface="仿宋_GB2312" pitchFamily="49" charset="-122"/>
              </a:rPr>
              <a:t>X</a:t>
            </a:r>
            <a:r>
              <a:rPr lang="en-US" altLang="zh-CN" b="1" i="1" baseline="30000" dirty="0">
                <a:latin typeface="Times New Roman" panose="02020603050405020304" pitchFamily="18" charset="0"/>
                <a:ea typeface="仿宋_GB2312" pitchFamily="49" charset="-122"/>
              </a:rPr>
              <a:t>(</a:t>
            </a:r>
            <a:r>
              <a:rPr lang="en-US" altLang="zh-CN" b="1" baseline="30000" dirty="0">
                <a:latin typeface="Times New Roman" panose="02020603050405020304" pitchFamily="18" charset="0"/>
                <a:ea typeface="仿宋_GB2312" pitchFamily="49" charset="-122"/>
              </a:rPr>
              <a:t>0)</a:t>
            </a:r>
            <a:r>
              <a:rPr lang="en-US" altLang="zh-CN" b="1" dirty="0">
                <a:latin typeface="Times New Roman" panose="02020603050405020304" pitchFamily="18" charset="0"/>
                <a:ea typeface="仿宋_GB2312" pitchFamily="49" charset="-122"/>
              </a:rPr>
              <a:t>=[1</a:t>
            </a:r>
            <a:r>
              <a:rPr lang="en-US" altLang="zh-CN" b="1" i="1" dirty="0">
                <a:latin typeface="Times New Roman" panose="02020603050405020304" pitchFamily="18" charset="0"/>
                <a:ea typeface="仿宋_GB2312" pitchFamily="49" charset="-122"/>
              </a:rPr>
              <a:t> </a:t>
            </a:r>
            <a:r>
              <a:rPr lang="en-US" altLang="zh-CN" b="1" dirty="0">
                <a:latin typeface="Times New Roman" panose="02020603050405020304" pitchFamily="18" charset="0"/>
                <a:ea typeface="仿宋_GB2312" pitchFamily="49" charset="-122"/>
              </a:rPr>
              <a:t>1]</a:t>
            </a:r>
            <a:r>
              <a:rPr lang="en-US" altLang="zh-CN" b="1" i="1" baseline="30000" dirty="0">
                <a:latin typeface="Times New Roman" panose="02020603050405020304" pitchFamily="18" charset="0"/>
                <a:ea typeface="仿宋_GB2312" pitchFamily="49" charset="-122"/>
              </a:rPr>
              <a:t>T</a:t>
            </a:r>
            <a:r>
              <a:rPr lang="en-US" altLang="zh-CN" b="1" dirty="0">
                <a:latin typeface="Times New Roman" panose="02020603050405020304" pitchFamily="18" charset="0"/>
                <a:ea typeface="仿宋_GB2312" pitchFamily="49" charset="-122"/>
              </a:rPr>
              <a:t>，ε＝0.1</a:t>
            </a:r>
            <a:r>
              <a:rPr lang="en-US" altLang="zh-CN" b="1" dirty="0" smtClean="0">
                <a:latin typeface="Times New Roman" panose="02020603050405020304" pitchFamily="18" charset="0"/>
                <a:ea typeface="仿宋_GB2312" pitchFamily="49" charset="-122"/>
              </a:rPr>
              <a:t>。</a:t>
            </a:r>
            <a:r>
              <a:rPr lang="zh-CN" altLang="en-US" b="1" dirty="0" smtClean="0">
                <a:latin typeface="Times New Roman" panose="02020603050405020304" pitchFamily="18" charset="0"/>
                <a:ea typeface="仿宋_GB2312" pitchFamily="49" charset="-122"/>
              </a:rPr>
              <a:t>（学习率需求解）</a:t>
            </a:r>
            <a:endParaRPr lang="en-US" altLang="zh-CN" b="1" dirty="0">
              <a:latin typeface="Times New Roman" panose="02020603050405020304" pitchFamily="18" charset="0"/>
              <a:ea typeface="仿宋_GB2312" pitchFamily="49" charset="-122"/>
            </a:endParaRPr>
          </a:p>
          <a:p>
            <a:pPr marL="0" indent="0" algn="just">
              <a:buFontTx/>
              <a:buNone/>
            </a:pPr>
            <a:r>
              <a:rPr lang="en-US" altLang="zh-CN" b="1" dirty="0">
                <a:latin typeface="Times New Roman" panose="02020603050405020304" pitchFamily="18" charset="0"/>
                <a:ea typeface="仿宋_GB2312" pitchFamily="49" charset="-122"/>
              </a:rPr>
              <a:t>  min</a:t>
            </a:r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</a:p>
          <a:p>
            <a:pPr marL="0" indent="0" algn="just">
              <a:buFontTx/>
              <a:buNone/>
            </a:pP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rPr>
              <a:t> 解：1）第一次迭代</a:t>
            </a:r>
          </a:p>
          <a:p>
            <a:pPr marL="0" indent="0" algn="just">
              <a:buFontTx/>
              <a:buNone/>
            </a:pP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rPr>
              <a:t>      求     </a:t>
            </a:r>
          </a:p>
          <a:p>
            <a:pPr marL="0" indent="0" algn="just">
              <a:buFontTx/>
              <a:buNone/>
            </a:pP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rPr>
              <a:t>   </a:t>
            </a:r>
          </a:p>
          <a:p>
            <a:pPr marL="0" indent="0" algn="just">
              <a:buFontTx/>
              <a:buNone/>
            </a:pP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rPr>
              <a:t>     令     </a:t>
            </a:r>
          </a:p>
          <a:p>
            <a:pPr marL="0" indent="0" algn="just">
              <a:buFontTx/>
              <a:buNone/>
            </a:pP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rPr>
              <a:t>     则 </a:t>
            </a:r>
          </a:p>
          <a:p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梯度下降法</a:t>
            </a:r>
            <a:endParaRPr lang="zh-CN" altLang="en-US" dirty="0"/>
          </a:p>
        </p:txBody>
      </p:sp>
      <p:sp>
        <p:nvSpPr>
          <p:cNvPr id="4" name="Rectangle 3"/>
          <p:cNvSpPr>
            <a:spLocks noGrp="1" noChangeArrowheads="1"/>
          </p:cNvSpPr>
          <p:nvPr/>
        </p:nvSpPr>
        <p:spPr bwMode="auto">
          <a:xfrm>
            <a:off x="2552700" y="952500"/>
            <a:ext cx="7086600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 latinLnBrk="1">
              <a:spcBef>
                <a:spcPct val="20000"/>
              </a:spcBef>
              <a:spcAft>
                <a:spcPct val="0"/>
              </a:spcAft>
              <a:buChar char="•"/>
              <a:defRPr kumimoji="1" sz="2200" kern="1200">
                <a:solidFill>
                  <a:srgbClr val="01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 latinLnBrk="1">
              <a:spcBef>
                <a:spcPct val="20000"/>
              </a:spcBef>
              <a:spcAft>
                <a:spcPct val="0"/>
              </a:spcAft>
              <a:buChar char="•"/>
              <a:defRPr kumimoji="1" sz="2000" kern="1200">
                <a:solidFill>
                  <a:srgbClr val="01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 latinLnBrk="1">
              <a:spcBef>
                <a:spcPct val="20000"/>
              </a:spcBef>
              <a:spcAft>
                <a:spcPct val="0"/>
              </a:spcAft>
              <a:buChar char="•"/>
              <a:defRPr kumimoji="1" kern="1200">
                <a:solidFill>
                  <a:srgbClr val="01000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 latinLnBrk="1">
              <a:spcBef>
                <a:spcPct val="20000"/>
              </a:spcBef>
              <a:spcAft>
                <a:spcPct val="0"/>
              </a:spcAft>
              <a:buChar char="•"/>
              <a:defRPr kumimoji="1" sz="1600" kern="1200">
                <a:solidFill>
                  <a:srgbClr val="01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 latinLnBrk="1">
              <a:spcBef>
                <a:spcPct val="20000"/>
              </a:spcBef>
              <a:spcAft>
                <a:spcPct val="0"/>
              </a:spcAft>
              <a:buChar char="•"/>
              <a:defRPr kumimoji="1" sz="1400" kern="1200">
                <a:solidFill>
                  <a:srgbClr val="01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Tx/>
              <a:buNone/>
            </a:pPr>
            <a:endParaRPr lang="zh-CN" altLang="en-US" sz="28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5" name="图片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8923" y="1610700"/>
            <a:ext cx="4267200" cy="493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图片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7630" y="2628713"/>
            <a:ext cx="3657600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图片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4638" y="2619188"/>
            <a:ext cx="1905000" cy="857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图片 7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1674" y="3575813"/>
            <a:ext cx="3197225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图片 8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1674" y="4442014"/>
            <a:ext cx="5257800" cy="819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本框 9"/>
          <p:cNvSpPr txBox="1"/>
          <p:nvPr/>
        </p:nvSpPr>
        <p:spPr>
          <a:xfrm>
            <a:off x="1600336" y="5613652"/>
            <a:ext cx="86693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/>
              <a:t>因为不知学习率</a:t>
            </a:r>
            <a:r>
              <a:rPr lang="en-US" altLang="zh-CN" sz="2400" dirty="0" smtClean="0"/>
              <a:t>α</a:t>
            </a:r>
            <a:r>
              <a:rPr lang="zh-CN" altLang="en-US" sz="2400" dirty="0" smtClean="0"/>
              <a:t>，需求取学习率（求取一维搜索的最佳步长）</a:t>
            </a:r>
            <a:endParaRPr lang="zh-CN" altLang="en-US" sz="2400" dirty="0"/>
          </a:p>
        </p:txBody>
      </p:sp>
      <p:sp>
        <p:nvSpPr>
          <p:cNvPr id="11" name="文本框 10"/>
          <p:cNvSpPr txBox="1"/>
          <p:nvPr/>
        </p:nvSpPr>
        <p:spPr>
          <a:xfrm>
            <a:off x="5929241" y="3741009"/>
            <a:ext cx="24785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002060"/>
                </a:solidFill>
              </a:rPr>
              <a:t>在</a:t>
            </a:r>
            <a:r>
              <a:rPr lang="en-US" altLang="zh-CN" dirty="0" smtClean="0">
                <a:solidFill>
                  <a:srgbClr val="002060"/>
                </a:solidFill>
              </a:rPr>
              <a:t>x0</a:t>
            </a:r>
            <a:r>
              <a:rPr lang="zh-CN" altLang="en-US" dirty="0" smtClean="0">
                <a:solidFill>
                  <a:srgbClr val="002060"/>
                </a:solidFill>
              </a:rPr>
              <a:t>处的最速下降方向</a:t>
            </a:r>
            <a:endParaRPr lang="zh-CN" altLang="en-US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2300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817179" y="821614"/>
            <a:ext cx="10515600" cy="5458506"/>
          </a:xfrm>
        </p:spPr>
        <p:txBody>
          <a:bodyPr/>
          <a:lstStyle/>
          <a:p>
            <a:r>
              <a:rPr lang="en-US" altLang="zh-CN" dirty="0" smtClean="0"/>
              <a:t>min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graphicFrame>
        <p:nvGraphicFramePr>
          <p:cNvPr id="4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1990156"/>
              </p:ext>
            </p:extLst>
          </p:nvPr>
        </p:nvGraphicFramePr>
        <p:xfrm>
          <a:off x="2052145" y="821614"/>
          <a:ext cx="762000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24" r:id="rId3" imgW="4305300" imgH="228600" progId="Equation.3">
                  <p:embed/>
                </p:oleObj>
              </mc:Choice>
              <mc:Fallback>
                <p:oleObj r:id="rId3" imgW="43053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2145" y="821614"/>
                        <a:ext cx="7620000" cy="533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矩形 4"/>
          <p:cNvSpPr/>
          <p:nvPr/>
        </p:nvSpPr>
        <p:spPr>
          <a:xfrm>
            <a:off x="1549092" y="1887442"/>
            <a:ext cx="741741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>
                <a:latin typeface="宋体" panose="02010600030101010101" pitchFamily="2" charset="-122"/>
              </a:rPr>
              <a:t>对这种简单的一元函数，</a:t>
            </a:r>
            <a:r>
              <a:rPr lang="ko-KR" altLang="en-US" sz="2400" dirty="0" smtClean="0">
                <a:latin typeface="宋体" panose="02010600030101010101" pitchFamily="2" charset="-122"/>
              </a:rPr>
              <a:t>可以直接用解析法 求极小</a:t>
            </a:r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值</a:t>
            </a:r>
            <a:endParaRPr lang="zh-CN" altLang="en-US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aphicFrame>
        <p:nvGraphicFramePr>
          <p:cNvPr id="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83154063"/>
              </p:ext>
            </p:extLst>
          </p:nvPr>
        </p:nvGraphicFramePr>
        <p:xfrm>
          <a:off x="1799765" y="2631401"/>
          <a:ext cx="75438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25" r:id="rId5" imgW="3683000" imgH="203200" progId="Equation.3">
                  <p:embed/>
                </p:oleObj>
              </mc:Choice>
              <mc:Fallback>
                <p:oleObj r:id="rId5" imgW="3683000" imgH="203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99765" y="2631401"/>
                        <a:ext cx="7543800" cy="457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2103638"/>
              </p:ext>
            </p:extLst>
          </p:nvPr>
        </p:nvGraphicFramePr>
        <p:xfrm>
          <a:off x="2182867" y="3387700"/>
          <a:ext cx="2057400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26" r:id="rId7" imgW="863225" imgH="393529" progId="Equation.3">
                  <p:embed/>
                </p:oleObj>
              </mc:Choice>
              <mc:Fallback>
                <p:oleObj r:id="rId7" imgW="863225" imgH="393529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82867" y="3387700"/>
                        <a:ext cx="2057400" cy="787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/>
              <p:cNvSpPr txBox="1"/>
              <p:nvPr/>
            </p:nvSpPr>
            <p:spPr>
              <a:xfrm>
                <a:off x="8647859" y="1291995"/>
                <a:ext cx="3403881" cy="63536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400" dirty="0" smtClean="0"/>
                  <a:t>求导公</a:t>
                </a:r>
                <a14:m>
                  <m:oMath xmlns:m="http://schemas.openxmlformats.org/officeDocument/2006/math">
                    <m:r>
                      <a:rPr lang="zh-CN" altLang="en-US" sz="2400" i="1" smtClean="0">
                        <a:latin typeface="Cambria Math" panose="02040503050406030204" pitchFamily="18" charset="0"/>
                      </a:rPr>
                      <m:t>式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：</m:t>
                    </m:r>
                    <m:f>
                      <m:fPr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∅</m:t>
                        </m:r>
                      </m:num>
                      <m:den>
                        <m:r>
                          <a:rPr lang="en-US" altLang="zh-CN" sz="24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den>
                    </m:f>
                    <m:f>
                      <m:fPr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num>
                      <m:den>
                        <m:r>
                          <a:rPr lang="en-US" altLang="zh-CN" sz="24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zh-CN" altLang="en-US" sz="2400" i="1" smtClean="0">
                            <a:latin typeface="Cambria Math" panose="02040503050406030204" pitchFamily="18" charset="0"/>
                          </a:rPr>
                          <m:t>𝛼</m:t>
                        </m:r>
                      </m:den>
                    </m:f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∅</m:t>
                        </m:r>
                      </m:num>
                      <m:den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den>
                    </m:f>
                    <m:f>
                      <m:f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num>
                      <m:den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zh-CN" altLang="en-US" sz="24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den>
                    </m:f>
                  </m:oMath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47859" y="1291995"/>
                <a:ext cx="3403881" cy="635367"/>
              </a:xfrm>
              <a:prstGeom prst="rect">
                <a:avLst/>
              </a:prstGeom>
              <a:blipFill rotWithShape="0">
                <a:blip r:embed="rId9"/>
                <a:stretch>
                  <a:fillRect l="-2867" b="-48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矩形 8"/>
          <p:cNvSpPr/>
          <p:nvPr/>
        </p:nvSpPr>
        <p:spPr>
          <a:xfrm>
            <a:off x="3121572" y="889225"/>
            <a:ext cx="977462" cy="457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4519317" y="834795"/>
            <a:ext cx="977462" cy="457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11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28834383"/>
              </p:ext>
            </p:extLst>
          </p:nvPr>
        </p:nvGraphicFramePr>
        <p:xfrm>
          <a:off x="4620479" y="3459469"/>
          <a:ext cx="1752600" cy="722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27" r:id="rId10" imgW="812447" imgH="380835" progId="Equation.3">
                  <p:embed/>
                </p:oleObj>
              </mc:Choice>
              <mc:Fallback>
                <p:oleObj r:id="rId10" imgW="812447" imgH="380835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20479" y="3459469"/>
                        <a:ext cx="1752600" cy="7223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79482926"/>
              </p:ext>
            </p:extLst>
          </p:nvPr>
        </p:nvGraphicFramePr>
        <p:xfrm>
          <a:off x="6753291" y="3533877"/>
          <a:ext cx="1828800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28" r:id="rId12" imgW="952087" imgH="228501" progId="Equation.3">
                  <p:embed/>
                </p:oleObj>
              </mc:Choice>
              <mc:Fallback>
                <p:oleObj r:id="rId12" imgW="952087" imgH="228501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53291" y="3533877"/>
                        <a:ext cx="1828800" cy="5175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92096097"/>
              </p:ext>
            </p:extLst>
          </p:nvPr>
        </p:nvGraphicFramePr>
        <p:xfrm>
          <a:off x="2052145" y="4545968"/>
          <a:ext cx="5454026" cy="6986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29" name="公式" r:id="rId14" imgW="2044440" imgH="291960" progId="Equation.3">
                  <p:embed/>
                </p:oleObj>
              </mc:Choice>
              <mc:Fallback>
                <p:oleObj name="公式" r:id="rId14" imgW="2044440" imgH="2919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2145" y="4545968"/>
                        <a:ext cx="5454026" cy="69869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7" name="组合 16"/>
          <p:cNvGrpSpPr/>
          <p:nvPr/>
        </p:nvGrpSpPr>
        <p:grpSpPr>
          <a:xfrm>
            <a:off x="3920359" y="5150069"/>
            <a:ext cx="2548000" cy="796253"/>
            <a:chOff x="3920359" y="5150069"/>
            <a:chExt cx="2548000" cy="796253"/>
          </a:xfrm>
        </p:grpSpPr>
        <p:cxnSp>
          <p:nvCxnSpPr>
            <p:cNvPr id="15" name="直接箭头连接符 14"/>
            <p:cNvCxnSpPr/>
            <p:nvPr/>
          </p:nvCxnSpPr>
          <p:spPr>
            <a:xfrm>
              <a:off x="3920359" y="5150069"/>
              <a:ext cx="598958" cy="46245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文本框 15"/>
            <p:cNvSpPr txBox="1"/>
            <p:nvPr/>
          </p:nvSpPr>
          <p:spPr>
            <a:xfrm>
              <a:off x="4525198" y="5576990"/>
              <a:ext cx="19431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 smtClean="0"/>
                <a:t>梯度模 </a:t>
              </a:r>
              <a:r>
                <a:rPr lang="en-US" altLang="zh-CN" dirty="0" smtClean="0"/>
                <a:t>/</a:t>
              </a:r>
              <a:r>
                <a:rPr lang="zh-CN" altLang="en-US" dirty="0" smtClean="0"/>
                <a:t>梯度幅度</a:t>
              </a:r>
              <a:endParaRPr lang="zh-CN" altLang="en-US" dirty="0"/>
            </a:p>
          </p:txBody>
        </p:sp>
      </p:grpSp>
      <p:graphicFrame>
        <p:nvGraphicFramePr>
          <p:cNvPr id="18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52659450"/>
              </p:ext>
            </p:extLst>
          </p:nvPr>
        </p:nvGraphicFramePr>
        <p:xfrm>
          <a:off x="8902700" y="3446463"/>
          <a:ext cx="2108200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30" name="公式" r:id="rId16" imgW="1054080" imgH="393480" progId="Equation.3">
                  <p:embed/>
                </p:oleObj>
              </mc:Choice>
              <mc:Fallback>
                <p:oleObj name="公式" r:id="rId16" imgW="105408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02700" y="3446463"/>
                        <a:ext cx="2108200" cy="787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0" name="组合 19"/>
          <p:cNvGrpSpPr/>
          <p:nvPr/>
        </p:nvGrpSpPr>
        <p:grpSpPr>
          <a:xfrm>
            <a:off x="1608777" y="5973405"/>
            <a:ext cx="7195275" cy="369332"/>
            <a:chOff x="1608777" y="5973405"/>
            <a:chExt cx="7195275" cy="369332"/>
          </a:xfrm>
        </p:grpSpPr>
        <p:sp>
          <p:nvSpPr>
            <p:cNvPr id="14" name="文本框 13"/>
            <p:cNvSpPr txBox="1"/>
            <p:nvPr/>
          </p:nvSpPr>
          <p:spPr>
            <a:xfrm>
              <a:off x="1608777" y="5973405"/>
              <a:ext cx="52629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 smtClean="0"/>
                <a:t>注意：当前迭代点梯度方向与前一点梯度方向垂直</a:t>
              </a:r>
              <a:endParaRPr lang="zh-CN" altLang="en-US" b="1" dirty="0"/>
            </a:p>
          </p:txBody>
        </p:sp>
        <p:graphicFrame>
          <p:nvGraphicFramePr>
            <p:cNvPr id="19" name="对象 1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633100740"/>
                </p:ext>
              </p:extLst>
            </p:nvPr>
          </p:nvGraphicFramePr>
          <p:xfrm>
            <a:off x="6871756" y="5973405"/>
            <a:ext cx="1932296" cy="28626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431" name="公式" r:id="rId18" imgW="1371600" imgH="203040" progId="Equation.3">
                    <p:embed/>
                  </p:oleObj>
                </mc:Choice>
                <mc:Fallback>
                  <p:oleObj name="公式" r:id="rId18" imgW="1371600" imgH="20304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9"/>
                        <a:stretch>
                          <a:fillRect/>
                        </a:stretch>
                      </p:blipFill>
                      <p:spPr>
                        <a:xfrm>
                          <a:off x="6871756" y="5973405"/>
                          <a:ext cx="1932296" cy="286266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923908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9" grpId="0" animBg="1"/>
      <p:bldP spid="1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梯度下降法</a:t>
            </a:r>
            <a:endParaRPr lang="zh-CN" altLang="en-US" dirty="0"/>
          </a:p>
        </p:txBody>
      </p:sp>
      <p:sp>
        <p:nvSpPr>
          <p:cNvPr id="5" name="Rectangle 7"/>
          <p:cNvSpPr>
            <a:spLocks noChangeArrowheads="1"/>
          </p:cNvSpPr>
          <p:nvPr/>
        </p:nvSpPr>
        <p:spPr bwMode="auto">
          <a:xfrm>
            <a:off x="1371600" y="1829739"/>
            <a:ext cx="69342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7938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/>
            <a:r>
              <a:rPr lang="en-US" altLang="ko-KR" sz="2800"/>
              <a:t>  </a:t>
            </a:r>
          </a:p>
        </p:txBody>
      </p:sp>
      <p:sp>
        <p:nvSpPr>
          <p:cNvPr id="6" name="Rectangle 17"/>
          <p:cNvSpPr>
            <a:spLocks noChangeArrowheads="1"/>
          </p:cNvSpPr>
          <p:nvPr/>
        </p:nvSpPr>
        <p:spPr bwMode="auto">
          <a:xfrm>
            <a:off x="1143000" y="704201"/>
            <a:ext cx="7162800" cy="4789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7938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/>
            <a:r>
              <a:rPr lang="en-US" altLang="ko-KR" sz="2800" dirty="0">
                <a:latin typeface="宋体" panose="02010600030101010101" pitchFamily="2" charset="-122"/>
                <a:ea typeface="宋体" panose="02010600030101010101" pitchFamily="2" charset="-122"/>
              </a:rPr>
              <a:t>2)</a:t>
            </a:r>
            <a:r>
              <a:rPr lang="ko-KR" altLang="en-US" sz="2800" dirty="0">
                <a:latin typeface="宋体" panose="02010600030101010101" pitchFamily="2" charset="-122"/>
              </a:rPr>
              <a:t>第二次迭代</a:t>
            </a:r>
          </a:p>
          <a:p>
            <a:pPr algn="just" eaLnBrk="0" latinLnBrk="0" hangingPunct="0"/>
            <a:r>
              <a:rPr lang="ko-KR" altLang="en-US" sz="2800" dirty="0">
                <a:latin typeface="宋体" panose="02010600030101010101" pitchFamily="2" charset="-122"/>
              </a:rPr>
              <a:t>因    </a:t>
            </a:r>
          </a:p>
          <a:p>
            <a:pPr algn="just" eaLnBrk="0" latinLnBrk="0" hangingPunct="0"/>
            <a:endParaRPr lang="ko-KR" altLang="en-US" sz="2800" dirty="0">
              <a:latin typeface="宋体" panose="02010600030101010101" pitchFamily="2" charset="-122"/>
            </a:endParaRPr>
          </a:p>
          <a:p>
            <a:pPr algn="just" eaLnBrk="0" latinLnBrk="0" hangingPunct="0"/>
            <a:endParaRPr lang="ko-KR" altLang="en-US" sz="2800" dirty="0">
              <a:latin typeface="宋体" panose="02010600030101010101" pitchFamily="2" charset="-122"/>
            </a:endParaRPr>
          </a:p>
          <a:p>
            <a:pPr algn="just" eaLnBrk="0" latinLnBrk="0" hangingPunct="0"/>
            <a:endParaRPr lang="ko-KR" altLang="en-US" sz="2800" dirty="0">
              <a:latin typeface="宋体" panose="02010600030101010101" pitchFamily="2" charset="-122"/>
            </a:endParaRPr>
          </a:p>
          <a:p>
            <a:pPr algn="just" eaLnBrk="0" latinLnBrk="0" hangingPunct="0"/>
            <a:endParaRPr lang="ko-KR" altLang="en-US" sz="2800" dirty="0">
              <a:latin typeface="宋体" panose="02010600030101010101" pitchFamily="2" charset="-122"/>
            </a:endParaRPr>
          </a:p>
          <a:p>
            <a:pPr algn="just" eaLnBrk="0" latinLnBrk="0" hangingPunct="0"/>
            <a:endParaRPr lang="ko-KR" altLang="zh-CN" sz="2800" dirty="0">
              <a:latin typeface="宋体" panose="02010600030101010101" pitchFamily="2" charset="-122"/>
            </a:endParaRPr>
          </a:p>
          <a:p>
            <a:pPr algn="just" eaLnBrk="0" latinLnBrk="0" hangingPunct="0"/>
            <a:r>
              <a:rPr lang="ko-KR" altLang="en-US" sz="2800" dirty="0">
                <a:latin typeface="宋体" panose="02010600030101010101" pitchFamily="2" charset="-122"/>
              </a:rPr>
              <a:t> </a:t>
            </a:r>
          </a:p>
          <a:p>
            <a:pPr algn="just" eaLnBrk="0" latinLnBrk="0" hangingPunct="0"/>
            <a:endParaRPr lang="ko-KR" altLang="zh-CN" sz="2800" dirty="0">
              <a:latin typeface="宋体" panose="02010600030101010101" pitchFamily="2" charset="-122"/>
            </a:endParaRPr>
          </a:p>
          <a:p>
            <a:pPr algn="just" eaLnBrk="0" latinLnBrk="0" hangingPunct="0"/>
            <a:r>
              <a:rPr lang="ko-KR" altLang="en-US" sz="2800" dirty="0">
                <a:latin typeface="宋体" panose="02010600030101010101" pitchFamily="2" charset="-122"/>
              </a:rPr>
              <a:t>解得      </a:t>
            </a:r>
          </a:p>
          <a:p>
            <a:pPr eaLnBrk="0" latinLnBrk="0" hangingPunct="0"/>
            <a:endParaRPr lang="en-US" altLang="ko-KR" sz="28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aphicFrame>
        <p:nvGraphicFramePr>
          <p:cNvPr id="7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01551924"/>
              </p:ext>
            </p:extLst>
          </p:nvPr>
        </p:nvGraphicFramePr>
        <p:xfrm>
          <a:off x="2006600" y="1431276"/>
          <a:ext cx="2133600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43" r:id="rId3" imgW="1117600" imgH="381000" progId="Equation.3">
                  <p:embed/>
                </p:oleObj>
              </mc:Choice>
              <mc:Fallback>
                <p:oleObj r:id="rId3" imgW="1117600" imgH="381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06600" y="1431276"/>
                        <a:ext cx="2133600" cy="762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18877929"/>
              </p:ext>
            </p:extLst>
          </p:nvPr>
        </p:nvGraphicFramePr>
        <p:xfrm>
          <a:off x="4427538" y="1428101"/>
          <a:ext cx="1524000" cy="765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44" r:id="rId5" imgW="660113" imgH="380835" progId="Equation.3">
                  <p:embed/>
                </p:oleObj>
              </mc:Choice>
              <mc:Fallback>
                <p:oleObj r:id="rId5" imgW="660113" imgH="380835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27538" y="1428101"/>
                        <a:ext cx="1524000" cy="7651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8705728"/>
              </p:ext>
            </p:extLst>
          </p:nvPr>
        </p:nvGraphicFramePr>
        <p:xfrm>
          <a:off x="1828800" y="2220264"/>
          <a:ext cx="5867400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45" r:id="rId7" imgW="3073400" imgH="381000" progId="Equation.3">
                  <p:embed/>
                </p:oleObj>
              </mc:Choice>
              <mc:Fallback>
                <p:oleObj r:id="rId7" imgW="3073400" imgH="381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28800" y="2220264"/>
                        <a:ext cx="5867400" cy="838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05726951"/>
              </p:ext>
            </p:extLst>
          </p:nvPr>
        </p:nvGraphicFramePr>
        <p:xfrm>
          <a:off x="1324428" y="3097289"/>
          <a:ext cx="8781143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46" r:id="rId9" imgW="4470400" imgH="228600" progId="Equation.3">
                  <p:embed/>
                </p:oleObj>
              </mc:Choice>
              <mc:Fallback>
                <p:oleObj r:id="rId9" imgW="44704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24428" y="3097289"/>
                        <a:ext cx="8781143" cy="5842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66202796"/>
              </p:ext>
            </p:extLst>
          </p:nvPr>
        </p:nvGraphicFramePr>
        <p:xfrm>
          <a:off x="1549951" y="3845574"/>
          <a:ext cx="7822097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47" r:id="rId11" imgW="3759200" imgH="203200" progId="Equation.3">
                  <p:embed/>
                </p:oleObj>
              </mc:Choice>
              <mc:Fallback>
                <p:oleObj r:id="rId11" imgW="3759200" imgH="203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9951" y="3845574"/>
                        <a:ext cx="7822097" cy="5334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" name="组合 3"/>
          <p:cNvGrpSpPr/>
          <p:nvPr/>
        </p:nvGrpSpPr>
        <p:grpSpPr>
          <a:xfrm>
            <a:off x="2097088" y="4466576"/>
            <a:ext cx="3363912" cy="752475"/>
            <a:chOff x="2097088" y="4466576"/>
            <a:chExt cx="3363912" cy="752475"/>
          </a:xfrm>
        </p:grpSpPr>
        <p:graphicFrame>
          <p:nvGraphicFramePr>
            <p:cNvPr id="12" name="Object 1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001130981"/>
                </p:ext>
              </p:extLst>
            </p:nvPr>
          </p:nvGraphicFramePr>
          <p:xfrm>
            <a:off x="2097088" y="4606925"/>
            <a:ext cx="1225550" cy="3921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448" name="公式" r:id="rId13" imgW="558720" imgH="177480" progId="Equation.3">
                    <p:embed/>
                  </p:oleObj>
                </mc:Choice>
                <mc:Fallback>
                  <p:oleObj name="公式" r:id="rId13" imgW="558720" imgH="1774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97088" y="4606925"/>
                          <a:ext cx="1225550" cy="39211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" name="Object 1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982457728"/>
                </p:ext>
              </p:extLst>
            </p:nvPr>
          </p:nvGraphicFramePr>
          <p:xfrm>
            <a:off x="3708400" y="4466576"/>
            <a:ext cx="1752600" cy="7524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449" r:id="rId15" imgW="825500" imgH="381000" progId="Equation.3">
                    <p:embed/>
                  </p:oleObj>
                </mc:Choice>
                <mc:Fallback>
                  <p:oleObj r:id="rId15" imgW="825500" imgH="3810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08400" y="4466576"/>
                          <a:ext cx="1752600" cy="75247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4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28636399"/>
              </p:ext>
            </p:extLst>
          </p:nvPr>
        </p:nvGraphicFramePr>
        <p:xfrm>
          <a:off x="2278063" y="5395264"/>
          <a:ext cx="2006600" cy="54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50" r:id="rId17" imgW="1079500" imgH="228600" progId="Equation.3">
                  <p:embed/>
                </p:oleObj>
              </mc:Choice>
              <mc:Fallback>
                <p:oleObj r:id="rId17" imgW="10795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78063" y="5395264"/>
                        <a:ext cx="2006600" cy="5429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77022407"/>
              </p:ext>
            </p:extLst>
          </p:nvPr>
        </p:nvGraphicFramePr>
        <p:xfrm>
          <a:off x="4572000" y="5320651"/>
          <a:ext cx="2286000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51" r:id="rId19" imgW="1143000" imgH="381000" progId="Equation.3">
                  <p:embed/>
                </p:oleObj>
              </mc:Choice>
              <mc:Fallback>
                <p:oleObj r:id="rId19" imgW="1143000" imgH="381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0" y="5320651"/>
                        <a:ext cx="2286000" cy="762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84206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 smtClean="0"/>
              <a:t>实际</a:t>
            </a:r>
            <a:r>
              <a:rPr lang="zh-CN" altLang="en-US" sz="2400" dirty="0"/>
              <a:t>应用中一般都是多元函数。梯度是导数对多元函数的推广，它是多元函数对各个自变量偏导数形成的向量</a:t>
            </a:r>
            <a:r>
              <a:rPr lang="zh-CN" altLang="en-US" sz="2400" dirty="0" smtClean="0"/>
              <a:t>。</a:t>
            </a:r>
            <a:endParaRPr lang="en-US" altLang="zh-CN" sz="2400" dirty="0" smtClean="0"/>
          </a:p>
          <a:p>
            <a:endParaRPr lang="en-US" altLang="zh-CN" sz="2400" dirty="0"/>
          </a:p>
          <a:p>
            <a:endParaRPr lang="en-US" altLang="zh-CN" sz="2400" dirty="0" smtClean="0"/>
          </a:p>
          <a:p>
            <a:endParaRPr lang="en-US" altLang="zh-CN" sz="2400" dirty="0" smtClean="0"/>
          </a:p>
          <a:p>
            <a:r>
              <a:rPr lang="zh-CN" altLang="en-US" sz="2400" dirty="0" smtClean="0"/>
              <a:t>可</a:t>
            </a:r>
            <a:r>
              <a:rPr lang="zh-CN" altLang="en-US" sz="2400" dirty="0"/>
              <a:t>导函数在某一点处取得极值的</a:t>
            </a:r>
            <a:r>
              <a:rPr lang="zh-CN" altLang="en-US" sz="2400" b="1" dirty="0"/>
              <a:t>必要</a:t>
            </a:r>
            <a:r>
              <a:rPr lang="zh-CN" altLang="en-US" sz="2400" dirty="0"/>
              <a:t>条件是梯度为</a:t>
            </a:r>
            <a:r>
              <a:rPr lang="en-US" altLang="zh-CN" sz="2400" dirty="0"/>
              <a:t>0</a:t>
            </a:r>
            <a:r>
              <a:rPr lang="zh-CN" altLang="en-US" sz="2400" dirty="0"/>
              <a:t>，梯度为</a:t>
            </a:r>
            <a:r>
              <a:rPr lang="en-US" altLang="zh-CN" sz="2400" dirty="0"/>
              <a:t>0</a:t>
            </a:r>
            <a:r>
              <a:rPr lang="zh-CN" altLang="en-US" sz="2400" dirty="0"/>
              <a:t>的点称为函数的驻点（疑似极值点）。</a:t>
            </a:r>
            <a:endParaRPr lang="en-US" altLang="zh-CN" sz="2400" dirty="0"/>
          </a:p>
          <a:p>
            <a:endParaRPr lang="en-US" altLang="zh-CN" sz="2400" dirty="0" smtClean="0"/>
          </a:p>
          <a:p>
            <a:pPr>
              <a:lnSpc>
                <a:spcPct val="150000"/>
              </a:lnSpc>
            </a:pPr>
            <a:r>
              <a:rPr lang="zh-CN" altLang="en-US" sz="2400" dirty="0" smtClean="0"/>
              <a:t>判断</a:t>
            </a:r>
            <a:r>
              <a:rPr lang="zh-CN" altLang="en-US" sz="2400" dirty="0"/>
              <a:t>极大值</a:t>
            </a:r>
            <a:r>
              <a:rPr lang="en-US" altLang="zh-CN" sz="2400" dirty="0"/>
              <a:t>/</a:t>
            </a:r>
            <a:r>
              <a:rPr lang="zh-CN" altLang="en-US" sz="2400" dirty="0"/>
              <a:t>极小值：二阶导数</a:t>
            </a:r>
            <a:r>
              <a:rPr lang="en-US" altLang="zh-CN" sz="2400" dirty="0"/>
              <a:t>/Hessian</a:t>
            </a:r>
            <a:r>
              <a:rPr lang="zh-CN" altLang="en-US" sz="2400" dirty="0" smtClean="0"/>
              <a:t>矩阵</a:t>
            </a:r>
            <a:endParaRPr lang="en-US" altLang="zh-CN" sz="2400" dirty="0" smtClean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数学基础</a:t>
            </a:r>
            <a:r>
              <a:rPr lang="en-US" altLang="zh-CN" dirty="0" smtClean="0"/>
              <a:t>-</a:t>
            </a:r>
            <a:r>
              <a:rPr lang="zh-CN" altLang="en-US" dirty="0" smtClean="0"/>
              <a:t>梯度</a:t>
            </a:r>
            <a:endParaRPr lang="zh-CN" altLang="en-US" dirty="0"/>
          </a:p>
        </p:txBody>
      </p:sp>
      <p:grpSp>
        <p:nvGrpSpPr>
          <p:cNvPr id="11" name="组合 10"/>
          <p:cNvGrpSpPr/>
          <p:nvPr/>
        </p:nvGrpSpPr>
        <p:grpSpPr>
          <a:xfrm>
            <a:off x="1121739" y="1865040"/>
            <a:ext cx="1912406" cy="419931"/>
            <a:chOff x="1121739" y="1865040"/>
            <a:chExt cx="1912406" cy="419931"/>
          </a:xfrm>
        </p:grpSpPr>
        <p:sp>
          <p:nvSpPr>
            <p:cNvPr id="8" name="文本框 7"/>
            <p:cNvSpPr txBox="1"/>
            <p:nvPr/>
          </p:nvSpPr>
          <p:spPr>
            <a:xfrm>
              <a:off x="1121739" y="1865040"/>
              <a:ext cx="1338828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zh-CN" altLang="en-US" dirty="0" smtClean="0"/>
                <a:t>哈密顿算子</a:t>
              </a:r>
              <a:endParaRPr lang="zh-CN" altLang="en-US" dirty="0"/>
            </a:p>
          </p:txBody>
        </p:sp>
        <p:cxnSp>
          <p:nvCxnSpPr>
            <p:cNvPr id="10" name="直接箭头连接符 9"/>
            <p:cNvCxnSpPr/>
            <p:nvPr/>
          </p:nvCxnSpPr>
          <p:spPr>
            <a:xfrm>
              <a:off x="2547504" y="2146472"/>
              <a:ext cx="486641" cy="13849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组合 8"/>
          <p:cNvGrpSpPr/>
          <p:nvPr/>
        </p:nvGrpSpPr>
        <p:grpSpPr>
          <a:xfrm>
            <a:off x="155575" y="-190500"/>
            <a:ext cx="6116724" cy="2613971"/>
            <a:chOff x="155575" y="-190500"/>
            <a:chExt cx="6116724" cy="2613971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47504" y="1491221"/>
              <a:ext cx="3724795" cy="666843"/>
            </a:xfrm>
            <a:prstGeom prst="rect">
              <a:avLst/>
            </a:prstGeom>
          </p:spPr>
        </p:pic>
        <p:grpSp>
          <p:nvGrpSpPr>
            <p:cNvPr id="7" name="组合 6"/>
            <p:cNvGrpSpPr/>
            <p:nvPr/>
          </p:nvGrpSpPr>
          <p:grpSpPr>
            <a:xfrm>
              <a:off x="2460567" y="1637607"/>
              <a:ext cx="1778924" cy="785864"/>
              <a:chOff x="2460567" y="1637607"/>
              <a:chExt cx="1778924" cy="78586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" name="文本框 4"/>
                  <p:cNvSpPr txBox="1"/>
                  <p:nvPr/>
                </p:nvSpPr>
                <p:spPr>
                  <a:xfrm>
                    <a:off x="3113116" y="2146472"/>
                    <a:ext cx="324128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zh-CN" altLang="en-US" i="1" smtClean="0">
                              <a:latin typeface="Cambria Math" panose="02040503050406030204" pitchFamily="18" charset="0"/>
                            </a:rPr>
                            <m:t>𝛻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5" name="文本框 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13116" y="2146472"/>
                    <a:ext cx="324128" cy="276999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16981" t="-2174" r="-26415" b="-32609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6" name="矩形 5"/>
              <p:cNvSpPr/>
              <p:nvPr/>
            </p:nvSpPr>
            <p:spPr>
              <a:xfrm>
                <a:off x="2460567" y="1637607"/>
                <a:ext cx="1778924" cy="321822"/>
              </a:xfrm>
              <a:prstGeom prst="rect">
                <a:avLst/>
              </a:prstGeom>
              <a:solidFill>
                <a:srgbClr val="92D050">
                  <a:alpha val="18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9218" name="Picture 2" descr="http://latex.codecogs.com/gif.latex?x=x_k-%5Cfrac%7B%7Bf%7D%27%5Cleft&amp;space;(&amp;space;x_k&amp;space;%5Cright&amp;space;)%7D%7B%7Bf%7D%27%27%5Cleft&amp;space;(&amp;space;x_k&amp;space;%5Cright&amp;space;)%7D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5575" y="-190500"/>
              <a:ext cx="1247775" cy="409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537906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梯度下降法</a:t>
            </a:r>
            <a:endParaRPr lang="zh-CN" altLang="en-US" dirty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1458310" y="1024759"/>
            <a:ext cx="7772400" cy="4648200"/>
          </a:xfrm>
          <a:prstGeom prst="rect">
            <a:avLst/>
          </a:prstGeom>
          <a:ln w="12700"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50000"/>
              </a:lnSpc>
              <a:buFontTx/>
              <a:buNone/>
            </a:pPr>
            <a:r>
              <a:rPr lang="zh-CN" altLang="en-US" b="1" dirty="0" smtClean="0">
                <a:latin typeface="Times New Roman" panose="02020603050405020304" pitchFamily="18" charset="0"/>
                <a:ea typeface="仿宋_GB2312" pitchFamily="49" charset="-122"/>
              </a:rPr>
              <a:t>  </a:t>
            </a:r>
            <a:r>
              <a:rPr lang="zh-CN" altLang="en-US" dirty="0" smtClean="0">
                <a:latin typeface="Times New Roman" panose="02020603050405020304" pitchFamily="18" charset="0"/>
                <a:ea typeface="仿宋_GB2312" pitchFamily="49" charset="-122"/>
              </a:rPr>
              <a:t>因                                 可知</a:t>
            </a:r>
            <a:r>
              <a:rPr lang="en-US" altLang="zh-CN" i="1" dirty="0" smtClean="0">
                <a:latin typeface="Times New Roman" panose="02020603050405020304" pitchFamily="18" charset="0"/>
                <a:ea typeface="仿宋_GB2312" pitchFamily="49" charset="-122"/>
              </a:rPr>
              <a:t>X</a:t>
            </a:r>
            <a:r>
              <a:rPr lang="en-US" altLang="zh-CN" baseline="30000" dirty="0" smtClean="0">
                <a:latin typeface="Times New Roman" panose="02020603050405020304" pitchFamily="18" charset="0"/>
                <a:ea typeface="仿宋_GB2312" pitchFamily="49" charset="-122"/>
              </a:rPr>
              <a:t>(2)</a:t>
            </a:r>
            <a:r>
              <a:rPr lang="zh-CN" altLang="en-US" dirty="0" smtClean="0">
                <a:latin typeface="Times New Roman" panose="02020603050405020304" pitchFamily="18" charset="0"/>
                <a:ea typeface="仿宋_GB2312" pitchFamily="49" charset="-122"/>
              </a:rPr>
              <a:t>不是极小点，还应继续进行迭代。</a:t>
            </a:r>
          </a:p>
          <a:p>
            <a:pPr marL="0" indent="0" algn="just">
              <a:lnSpc>
                <a:spcPct val="150000"/>
              </a:lnSpc>
              <a:buFontTx/>
              <a:buNone/>
            </a:pPr>
            <a:r>
              <a:rPr lang="zh-CN" altLang="en-US" dirty="0" smtClean="0">
                <a:latin typeface="Times New Roman" panose="02020603050405020304" pitchFamily="18" charset="0"/>
                <a:ea typeface="仿宋_GB2312" pitchFamily="49" charset="-122"/>
              </a:rPr>
              <a:t>  最后得此问题的最优解为</a:t>
            </a:r>
            <a:r>
              <a:rPr lang="zh-CN" altLang="en-US" b="1" dirty="0" smtClean="0">
                <a:latin typeface="Times New Roman" panose="02020603050405020304" pitchFamily="18" charset="0"/>
                <a:ea typeface="仿宋_GB2312" pitchFamily="49" charset="-122"/>
              </a:rPr>
              <a:t>：</a:t>
            </a:r>
          </a:p>
          <a:p>
            <a:pPr marL="0" indent="0" algn="just">
              <a:lnSpc>
                <a:spcPct val="150000"/>
              </a:lnSpc>
              <a:buFontTx/>
              <a:buNone/>
            </a:pPr>
            <a:r>
              <a:rPr lang="zh-CN" altLang="en-US" b="1" dirty="0" smtClean="0">
                <a:latin typeface="Times New Roman" panose="02020603050405020304" pitchFamily="18" charset="0"/>
                <a:ea typeface="仿宋_GB2312" pitchFamily="49" charset="-122"/>
              </a:rPr>
              <a:t>  </a:t>
            </a:r>
          </a:p>
          <a:p>
            <a:pPr marL="0" indent="0" algn="just">
              <a:lnSpc>
                <a:spcPct val="150000"/>
              </a:lnSpc>
              <a:buFontTx/>
              <a:buNone/>
            </a:pPr>
            <a:endParaRPr lang="zh-CN" altLang="en-US" b="1" dirty="0"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graphicFrame>
        <p:nvGraphicFramePr>
          <p:cNvPr id="5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74181670"/>
              </p:ext>
            </p:extLst>
          </p:nvPr>
        </p:nvGraphicFramePr>
        <p:xfrm>
          <a:off x="2157362" y="1024759"/>
          <a:ext cx="28956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90" r:id="rId3" imgW="1320227" imgH="279279" progId="Equation.3">
                  <p:embed/>
                </p:oleObj>
              </mc:Choice>
              <mc:Fallback>
                <p:oleObj r:id="rId3" imgW="1320227" imgH="279279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57362" y="1024759"/>
                        <a:ext cx="2895600" cy="685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00306086"/>
              </p:ext>
            </p:extLst>
          </p:nvPr>
        </p:nvGraphicFramePr>
        <p:xfrm>
          <a:off x="3605162" y="3360765"/>
          <a:ext cx="3455988" cy="585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91" r:id="rId5" imgW="1587500" imgH="241300" progId="Equation.3">
                  <p:embed/>
                </p:oleObj>
              </mc:Choice>
              <mc:Fallback>
                <p:oleObj r:id="rId5" imgW="1587500" imgH="241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05162" y="3360765"/>
                        <a:ext cx="3455988" cy="5857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93264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838200" y="718456"/>
            <a:ext cx="10515600" cy="558882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/>
              <a:t>应用实例：线性回归。</a:t>
            </a:r>
            <a:endParaRPr lang="en-US" altLang="zh-CN" dirty="0" smtClean="0"/>
          </a:p>
          <a:p>
            <a:pPr marL="0" indent="0">
              <a:buNone/>
            </a:pPr>
            <a:r>
              <a:rPr lang="zh-CN" altLang="en-US" sz="2400" dirty="0" smtClean="0"/>
              <a:t>             如下图所示，假设</a:t>
            </a:r>
            <a:r>
              <a:rPr lang="en-US" altLang="zh-CN" sz="2400" dirty="0" smtClean="0"/>
              <a:t>20</a:t>
            </a:r>
            <a:r>
              <a:rPr lang="zh-CN" altLang="en-US" sz="2400" dirty="0" smtClean="0"/>
              <a:t>个点，请用梯度下降法拟合一条直线。</a:t>
            </a:r>
            <a:endParaRPr lang="en-US" altLang="zh-CN" sz="2400" dirty="0" smtClean="0"/>
          </a:p>
          <a:p>
            <a:pPr marL="457200" lvl="1" indent="0">
              <a:buNone/>
            </a:pPr>
            <a:endParaRPr lang="en-US" altLang="zh-CN" dirty="0" smtClean="0"/>
          </a:p>
          <a:p>
            <a:pPr marL="457200" lvl="1" indent="0">
              <a:buNone/>
            </a:pPr>
            <a:r>
              <a:rPr lang="zh-CN" altLang="en-US" dirty="0" smtClean="0"/>
              <a:t>直线方程：</a:t>
            </a:r>
            <a:endParaRPr lang="en-US" altLang="zh-CN" dirty="0" smtClean="0"/>
          </a:p>
          <a:p>
            <a:endParaRPr lang="en-US" altLang="zh-CN" sz="2400" dirty="0"/>
          </a:p>
          <a:p>
            <a:endParaRPr lang="en-US" altLang="zh-CN" sz="2400" dirty="0" smtClean="0"/>
          </a:p>
          <a:p>
            <a:endParaRPr lang="en-US" altLang="zh-CN" sz="2400" dirty="0"/>
          </a:p>
          <a:p>
            <a:endParaRPr lang="en-US" altLang="zh-CN" sz="2400" dirty="0" smtClean="0"/>
          </a:p>
          <a:p>
            <a:r>
              <a:rPr lang="zh-CN" altLang="en-US" sz="2400" dirty="0" smtClean="0"/>
              <a:t>目标函数：预测的点与给出的点坐标最相近（只考虑</a:t>
            </a:r>
            <a:r>
              <a:rPr lang="en-US" altLang="zh-CN" sz="2400" dirty="0" smtClean="0"/>
              <a:t>y</a:t>
            </a:r>
            <a:r>
              <a:rPr lang="zh-CN" altLang="en-US" sz="2400" dirty="0" smtClean="0"/>
              <a:t>值）</a:t>
            </a:r>
            <a:endParaRPr lang="zh-CN" altLang="en-US" sz="2400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梯度下降法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3033" y="1837569"/>
            <a:ext cx="3699439" cy="2737740"/>
          </a:xfrm>
          <a:prstGeom prst="rect">
            <a:avLst/>
          </a:prstGeom>
        </p:spPr>
      </p:pic>
      <p:grpSp>
        <p:nvGrpSpPr>
          <p:cNvPr id="8" name="组合 7"/>
          <p:cNvGrpSpPr/>
          <p:nvPr/>
        </p:nvGrpSpPr>
        <p:grpSpPr>
          <a:xfrm>
            <a:off x="3991015" y="4977021"/>
            <a:ext cx="3912765" cy="1463786"/>
            <a:chOff x="3539069" y="5025372"/>
            <a:chExt cx="3912765" cy="1463786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39069" y="5025372"/>
              <a:ext cx="3912765" cy="838954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39070" y="5957490"/>
              <a:ext cx="3198062" cy="531668"/>
            </a:xfrm>
            <a:prstGeom prst="rect">
              <a:avLst/>
            </a:prstGeom>
          </p:spPr>
        </p:pic>
      </p:grpSp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9141" y="2966245"/>
            <a:ext cx="2976780" cy="494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416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en-US" altLang="zh-CN" dirty="0" smtClean="0"/>
          </a:p>
          <a:p>
            <a:r>
              <a:rPr lang="en-US" altLang="zh-CN" dirty="0" smtClean="0"/>
              <a:t>Min                                                              ,</a:t>
            </a:r>
            <a:r>
              <a:rPr lang="zh-CN" altLang="en-US" dirty="0" smtClean="0"/>
              <a:t>其中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求梯度：</a:t>
            </a: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r>
              <a:rPr lang="zh-CN" altLang="en-US" dirty="0" smtClean="0"/>
              <a:t>迭代公式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梯度下降法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1928" y="931580"/>
            <a:ext cx="3979718" cy="85330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8882" y="1071764"/>
            <a:ext cx="3446318" cy="57294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7727" y="1981721"/>
            <a:ext cx="3595255" cy="317965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6718" y="5357319"/>
            <a:ext cx="5217968" cy="476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470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 smtClean="0"/>
                  <a:t>在具体实现过程中，建议采用矩阵形式进行计算量的简化：</a:t>
                </a:r>
                <a:endParaRPr lang="en-US" altLang="zh-CN" dirty="0" smtClean="0"/>
              </a:p>
              <a:p>
                <a:endParaRPr lang="en-US" altLang="zh-CN" dirty="0"/>
              </a:p>
              <a:p>
                <a:pPr lvl="1"/>
                <a:r>
                  <a:rPr lang="zh-CN" altLang="en-US" dirty="0" smtClean="0"/>
                  <a:t>写成矩阵形式：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zh-CN" altLang="en-US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=[</m:t>
                    </m:r>
                  </m:oMath>
                </a14:m>
                <a:r>
                  <a:rPr lang="en-US" altLang="zh-CN" dirty="0" smtClean="0"/>
                  <a:t>x</a:t>
                </a:r>
                <a:r>
                  <a:rPr lang="en-US" altLang="zh-CN" baseline="-25000" dirty="0" smtClean="0"/>
                  <a:t>0</a:t>
                </a:r>
                <a:r>
                  <a:rPr lang="en-US" altLang="zh-CN" baseline="30000" dirty="0" smtClean="0"/>
                  <a:t>(</a:t>
                </a:r>
                <a:r>
                  <a:rPr lang="en-US" altLang="zh-CN" baseline="30000" dirty="0" err="1" smtClean="0"/>
                  <a:t>i</a:t>
                </a:r>
                <a:r>
                  <a:rPr lang="en-US" altLang="zh-CN" baseline="30000" dirty="0" smtClean="0"/>
                  <a:t>)</a:t>
                </a:r>
                <a:r>
                  <a:rPr lang="en-US" altLang="zh-CN" dirty="0" smtClean="0"/>
                  <a:t>,x</a:t>
                </a:r>
                <a:r>
                  <a:rPr lang="en-US" altLang="zh-CN" baseline="-25000" dirty="0" smtClean="0"/>
                  <a:t>1</a:t>
                </a:r>
                <a:r>
                  <a:rPr lang="en-US" altLang="zh-CN" baseline="30000" dirty="0" smtClean="0"/>
                  <a:t>(</a:t>
                </a:r>
                <a:r>
                  <a:rPr lang="en-US" altLang="zh-CN" baseline="30000" dirty="0" err="1" smtClean="0"/>
                  <a:t>i</a:t>
                </a:r>
                <a:r>
                  <a:rPr lang="en-US" altLang="zh-CN" baseline="30000" dirty="0" smtClean="0"/>
                  <a:t>)</a:t>
                </a:r>
                <a:r>
                  <a:rPr lang="en-US" altLang="zh-CN" dirty="0" smtClean="0"/>
                  <a:t>][</a:t>
                </a:r>
                <a14:m>
                  <m:oMath xmlns:m="http://schemas.openxmlformats.org/officeDocument/2006/math">
                    <m:r>
                      <a:rPr lang="zh-CN" altLang="en-US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altLang="zh-CN" baseline="-25000" dirty="0" smtClean="0"/>
                  <a:t>0</a:t>
                </a:r>
                <a:r>
                  <a:rPr lang="en-US" altLang="zh-CN" dirty="0" smtClean="0"/>
                  <a:t>,</a:t>
                </a:r>
                <a14:m>
                  <m:oMath xmlns:m="http://schemas.openxmlformats.org/officeDocument/2006/math">
                    <m:r>
                      <a:rPr lang="zh-CN" altLang="en-US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altLang="zh-CN" baseline="-25000" dirty="0" smtClean="0"/>
                  <a:t>1</a:t>
                </a:r>
                <a:r>
                  <a:rPr lang="en-US" altLang="zh-CN" dirty="0" smtClean="0"/>
                  <a:t>]</a:t>
                </a:r>
                <a:r>
                  <a:rPr lang="en-US" altLang="zh-CN" baseline="30000" dirty="0" smtClean="0"/>
                  <a:t>T</a:t>
                </a:r>
                <a:r>
                  <a:rPr lang="zh-CN" altLang="en-US" dirty="0" smtClean="0"/>
                  <a:t>，其中</a:t>
                </a:r>
                <a:r>
                  <a:rPr lang="en-US" altLang="zh-CN" dirty="0" smtClean="0"/>
                  <a:t>x</a:t>
                </a:r>
                <a:r>
                  <a:rPr lang="en-US" altLang="zh-CN" baseline="-25000" dirty="0" smtClean="0"/>
                  <a:t>0</a:t>
                </a:r>
                <a:r>
                  <a:rPr lang="en-US" altLang="zh-CN" baseline="30000" dirty="0" smtClean="0"/>
                  <a:t>(</a:t>
                </a:r>
                <a:r>
                  <a:rPr lang="en-US" altLang="zh-CN" baseline="30000" dirty="0" err="1" smtClean="0"/>
                  <a:t>i</a:t>
                </a:r>
                <a:r>
                  <a:rPr lang="en-US" altLang="zh-CN" baseline="30000" dirty="0" smtClean="0"/>
                  <a:t>)</a:t>
                </a:r>
                <a:r>
                  <a:rPr lang="en-US" altLang="zh-CN" dirty="0" smtClean="0"/>
                  <a:t>=1</a:t>
                </a:r>
              </a:p>
              <a:p>
                <a:pPr marL="0" indent="0">
                  <a:buNone/>
                </a:pPr>
                <a:endParaRPr lang="zh-CN" altLang="en-US" baseline="30000" dirty="0"/>
              </a:p>
            </p:txBody>
          </p:sp>
        </mc:Choice>
        <mc:Fallback xmlns=""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84" t="-23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梯度下降法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124" y="2560808"/>
            <a:ext cx="4241702" cy="177380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6136" y="2340090"/>
            <a:ext cx="4199476" cy="3176837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1143503" y="4568036"/>
            <a:ext cx="5904626" cy="2289964"/>
            <a:chOff x="1143503" y="4568036"/>
            <a:chExt cx="5904626" cy="228996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文本框 4"/>
                <p:cNvSpPr txBox="1"/>
                <p:nvPr/>
              </p:nvSpPr>
              <p:spPr>
                <a:xfrm>
                  <a:off x="1143503" y="4672786"/>
                  <a:ext cx="3728906" cy="218521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zh-CN" altLang="en-US" dirty="0" smtClean="0"/>
                    <a:t>矩阵求导公式：</a:t>
                  </a:r>
                  <a:endParaRPr lang="en-US" altLang="zh-CN" dirty="0" smtClean="0"/>
                </a:p>
                <a:p>
                  <a:r>
                    <a:rPr lang="zh-CN" altLang="zh-CN" dirty="0" smtClean="0">
                      <a:solidFill>
                        <a:srgbClr val="000000"/>
                      </a:solidFill>
                      <a:latin typeface="Verdana" panose="020B0604030504040204" pitchFamily="34" charset="0"/>
                    </a:rPr>
                    <a:t>公式</a:t>
                  </a:r>
                  <a:r>
                    <a:rPr lang="zh-CN" altLang="zh-CN" dirty="0">
                      <a:solidFill>
                        <a:srgbClr val="000000"/>
                      </a:solidFill>
                      <a:latin typeface="Verdana" panose="020B0604030504040204" pitchFamily="34" charset="0"/>
                    </a:rPr>
                    <a:t>1</a:t>
                  </a:r>
                  <a:r>
                    <a:rPr lang="zh-CN" altLang="zh-CN" dirty="0" smtClean="0">
                      <a:solidFill>
                        <a:srgbClr val="000000"/>
                      </a:solidFill>
                      <a:latin typeface="Verdana" panose="020B0604030504040204" pitchFamily="34" charset="0"/>
                    </a:rPr>
                    <a:t>：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US" altLang="zh-CN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zh-CN" altLang="en-US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d>
                        <m:dPr>
                          <m:ctrl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n-US" altLang="zh-CN" b="0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en-US" altLang="zh-CN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  <m:r>
                        <m:rPr>
                          <m:sty m:val="p"/>
                        </m:rPr>
                        <a:rPr lang="en-US" altLang="zh-CN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oMath>
                  </a14:m>
                  <a:r>
                    <a:rPr lang="en-US" altLang="zh-CN" sz="2800" dirty="0" smtClean="0">
                      <a:solidFill>
                        <a:srgbClr val="000000"/>
                      </a:solidFill>
                      <a:latin typeface="Verdana" panose="020B0604030504040204" pitchFamily="34" charset="0"/>
                      <a:ea typeface="MathJax_Main-bold"/>
                    </a:rPr>
                    <a:t>   x</a:t>
                  </a:r>
                  <a:r>
                    <a:rPr lang="zh-CN" altLang="zh-CN" dirty="0" smtClean="0">
                      <a:solidFill>
                        <a:srgbClr val="000000"/>
                      </a:solidFill>
                      <a:latin typeface="Verdana" panose="020B0604030504040204" pitchFamily="34" charset="0"/>
                      <a:ea typeface="STIXGeneral"/>
                    </a:rPr>
                    <a:t>为向量</a:t>
                  </a:r>
                  <a:endParaRPr lang="en-US" altLang="zh-CN" dirty="0" smtClean="0">
                    <a:solidFill>
                      <a:srgbClr val="000000"/>
                    </a:solidFill>
                    <a:latin typeface="Verdana" panose="020B0604030504040204" pitchFamily="34" charset="0"/>
                    <a:ea typeface="STIXGeneral"/>
                  </a:endParaRPr>
                </a:p>
                <a:p>
                  <a:r>
                    <a:rPr lang="zh-CN" altLang="en-US" dirty="0" smtClean="0">
                      <a:solidFill>
                        <a:srgbClr val="000000"/>
                      </a:solidFill>
                      <a:latin typeface="Verdana" panose="020B0604030504040204" pitchFamily="34" charset="0"/>
                      <a:ea typeface="STIXGeneral"/>
                    </a:rPr>
                    <a:t>参考书： 张贤达：矩阵分析与应用</a:t>
                  </a:r>
                  <a:endParaRPr lang="en-US" altLang="zh-CN" dirty="0" smtClean="0">
                    <a:solidFill>
                      <a:srgbClr val="000000"/>
                    </a:solidFill>
                    <a:latin typeface="Verdana" panose="020B0604030504040204" pitchFamily="34" charset="0"/>
                    <a:ea typeface="STIXGeneral"/>
                  </a:endParaRPr>
                </a:p>
                <a:p>
                  <a:endParaRPr lang="en-US" altLang="zh-CN" dirty="0">
                    <a:solidFill>
                      <a:srgbClr val="000000"/>
                    </a:solidFill>
                    <a:latin typeface="Verdana" panose="020B0604030504040204" pitchFamily="34" charset="0"/>
                    <a:ea typeface="STIXGeneral"/>
                  </a:endParaRPr>
                </a:p>
                <a:p>
                  <a:endParaRPr lang="en-US" altLang="zh-CN" dirty="0" smtClean="0">
                    <a:solidFill>
                      <a:srgbClr val="000000"/>
                    </a:solidFill>
                    <a:latin typeface="Verdana" panose="020B0604030504040204" pitchFamily="34" charset="0"/>
                    <a:ea typeface="STIXGeneral"/>
                  </a:endParaRPr>
                </a:p>
                <a:p>
                  <a:endParaRPr lang="en-US" altLang="zh-CN" dirty="0" smtClean="0">
                    <a:solidFill>
                      <a:srgbClr val="000000"/>
                    </a:solidFill>
                    <a:latin typeface="Verdana" panose="020B0604030504040204" pitchFamily="34" charset="0"/>
                    <a:ea typeface="STIXGeneral"/>
                  </a:endParaRPr>
                </a:p>
                <a:p>
                  <a:endParaRPr lang="zh-CN" altLang="en-US" dirty="0"/>
                </a:p>
              </p:txBody>
            </p:sp>
          </mc:Choice>
          <mc:Fallback xmlns="">
            <p:sp>
              <p:nvSpPr>
                <p:cNvPr id="5" name="文本框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3503" y="4672786"/>
                  <a:ext cx="3728906" cy="2185214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1473" t="-2514" r="-98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8194" name="Picture 2" descr="矩阵分析与应用(第2版) 张贤达&#10;【文轩正版图书】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72409" y="4568036"/>
              <a:ext cx="2175720" cy="21757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698948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作业</a:t>
            </a:r>
            <a:r>
              <a:rPr lang="en-US" altLang="zh-CN" dirty="0" smtClean="0"/>
              <a:t>2</a:t>
            </a:r>
          </a:p>
          <a:p>
            <a:pPr marL="0" indent="0">
              <a:buNone/>
            </a:pPr>
            <a:r>
              <a:rPr lang="zh-CN" altLang="en-US" dirty="0" smtClean="0"/>
              <a:t>             编程实现对</a:t>
            </a:r>
            <a:r>
              <a:rPr lang="en-US" altLang="zh-CN" dirty="0" smtClean="0"/>
              <a:t>10</a:t>
            </a:r>
            <a:r>
              <a:rPr lang="zh-CN" altLang="en-US" dirty="0" smtClean="0"/>
              <a:t>个点（随机产生）采用梯度下降法拟合一条直线。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3577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zh-CN" altLang="en-US" sz="2400" b="1" dirty="0"/>
              <a:t>初始值的设定</a:t>
            </a:r>
            <a:r>
              <a:rPr lang="zh-CN" altLang="en-US" sz="2400" dirty="0"/>
              <a:t/>
            </a:r>
            <a:br>
              <a:rPr lang="zh-CN" altLang="en-US" sz="2400" dirty="0"/>
            </a:br>
            <a:r>
              <a:rPr lang="zh-CN" altLang="en-US" sz="2400" dirty="0" smtClean="0"/>
              <a:t>     一般</a:t>
            </a:r>
            <a:r>
              <a:rPr lang="zh-CN" altLang="en-US" sz="2400" dirty="0"/>
              <a:t>的，对于不带约束条件的优化问题，我们可以将初始值设置为</a:t>
            </a:r>
            <a:r>
              <a:rPr lang="en-US" altLang="zh-CN" sz="2400" dirty="0"/>
              <a:t>0</a:t>
            </a:r>
            <a:r>
              <a:rPr lang="zh-CN" altLang="en-US" sz="2400" dirty="0"/>
              <a:t>，或者设置为随机数，对于神经网络的训练，一般设置为随机数，这对算法的收敛至关重要。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zh-CN" altLang="en-US" sz="2400" b="1" dirty="0"/>
              <a:t>学习率的</a:t>
            </a:r>
            <a:r>
              <a:rPr lang="zh-CN" altLang="en-US" sz="2400" b="1" dirty="0" smtClean="0"/>
              <a:t>设定：</a:t>
            </a:r>
            <a:r>
              <a:rPr lang="zh-CN" altLang="en-US" sz="2400" dirty="0"/>
              <a:t>学习率作为控制下降步长的参数，影响函数下降的</a:t>
            </a:r>
            <a:r>
              <a:rPr lang="zh-CN" altLang="en-US" sz="2400" dirty="0" smtClean="0"/>
              <a:t>速度。</a:t>
            </a:r>
            <a:r>
              <a:rPr lang="zh-CN" altLang="en-US" sz="2400" dirty="0"/>
              <a:t/>
            </a:r>
            <a:br>
              <a:rPr lang="zh-CN" altLang="en-US" sz="2400" dirty="0"/>
            </a:br>
            <a:r>
              <a:rPr lang="zh-CN" altLang="en-US" sz="2400" dirty="0" smtClean="0"/>
              <a:t>     学习</a:t>
            </a:r>
            <a:r>
              <a:rPr lang="zh-CN" altLang="en-US" sz="2400" dirty="0"/>
              <a:t>率设置为多少，也是实现时需要考虑的问题。最简单的，我们可以将学习率设置为一个很小的正数，如</a:t>
            </a:r>
            <a:r>
              <a:rPr lang="en-US" altLang="zh-CN" sz="2400" dirty="0"/>
              <a:t>0.001</a:t>
            </a:r>
            <a:r>
              <a:rPr lang="zh-CN" altLang="en-US" sz="2400" dirty="0"/>
              <a:t>。另外，可以采用更复杂的策略，在迭代的过程中动态的调整学习率的值。比如前</a:t>
            </a:r>
            <a:r>
              <a:rPr lang="en-US" altLang="zh-CN" sz="2400" dirty="0"/>
              <a:t>1</a:t>
            </a:r>
            <a:r>
              <a:rPr lang="zh-CN" altLang="en-US" sz="2400" dirty="0"/>
              <a:t>万次迭代为</a:t>
            </a:r>
            <a:r>
              <a:rPr lang="en-US" altLang="zh-CN" sz="2400" dirty="0"/>
              <a:t>0.001</a:t>
            </a:r>
            <a:r>
              <a:rPr lang="zh-CN" altLang="en-US" sz="2400" dirty="0"/>
              <a:t>，接下来</a:t>
            </a:r>
            <a:r>
              <a:rPr lang="en-US" altLang="zh-CN" sz="2400" dirty="0"/>
              <a:t>1</a:t>
            </a:r>
            <a:r>
              <a:rPr lang="zh-CN" altLang="en-US" sz="2400" dirty="0"/>
              <a:t>万次迭代时设置为</a:t>
            </a:r>
            <a:r>
              <a:rPr lang="en-US" altLang="zh-CN" sz="2400" dirty="0"/>
              <a:t>0.0001</a:t>
            </a:r>
            <a:r>
              <a:rPr lang="zh-CN" altLang="en-US" sz="2400" dirty="0"/>
              <a:t>。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endParaRPr lang="zh-CN" altLang="en-US" sz="2400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梯度下降法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03569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813262" y="710144"/>
            <a:ext cx="10515600" cy="5458506"/>
          </a:xfrm>
        </p:spPr>
        <p:txBody>
          <a:bodyPr>
            <a:normAutofit/>
          </a:bodyPr>
          <a:lstStyle/>
          <a:p>
            <a:r>
              <a:rPr lang="zh-CN" altLang="en-US" sz="2400" dirty="0"/>
              <a:t>不同的学习率导致函数不同的收敛速度，甚至可能导致函数不收敛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梯度下降法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6636" y="1392592"/>
            <a:ext cx="4878899" cy="392263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229" y="1828099"/>
            <a:ext cx="5857441" cy="2712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761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梯度下降法的</a:t>
            </a:r>
            <a:r>
              <a:rPr lang="zh-CN" altLang="en-US" dirty="0" smtClean="0"/>
              <a:t>优势：</a:t>
            </a:r>
            <a:endParaRPr lang="zh-CN" altLang="en-US" dirty="0"/>
          </a:p>
          <a:p>
            <a:endParaRPr lang="zh-CN" altLang="en-US" dirty="0"/>
          </a:p>
          <a:p>
            <a:pPr lvl="1"/>
            <a:r>
              <a:rPr lang="en-US" altLang="zh-CN" dirty="0"/>
              <a:t>1.</a:t>
            </a:r>
            <a:r>
              <a:rPr lang="zh-CN" altLang="en-US" dirty="0"/>
              <a:t>时间复杂度低，在每一个迭代中，只需要计算梯度</a:t>
            </a:r>
            <a:r>
              <a:rPr lang="zh-CN" altLang="en-US" dirty="0" smtClean="0"/>
              <a:t>，</a:t>
            </a:r>
            <a:endParaRPr lang="zh-CN" altLang="en-US" dirty="0"/>
          </a:p>
          <a:p>
            <a:pPr lvl="1"/>
            <a:endParaRPr lang="zh-CN" altLang="en-US" dirty="0"/>
          </a:p>
          <a:p>
            <a:pPr lvl="1"/>
            <a:r>
              <a:rPr lang="en-US" altLang="zh-CN" dirty="0"/>
              <a:t>2.</a:t>
            </a:r>
            <a:r>
              <a:rPr lang="zh-CN" altLang="en-US" dirty="0"/>
              <a:t>空间复杂度低，因为梯度向量为一个</a:t>
            </a:r>
            <a:r>
              <a:rPr lang="en-US" altLang="zh-CN" dirty="0"/>
              <a:t>n×1</a:t>
            </a:r>
            <a:r>
              <a:rPr lang="zh-CN" altLang="en-US" dirty="0"/>
              <a:t>的</a:t>
            </a:r>
            <a:r>
              <a:rPr lang="zh-CN" altLang="en-US" dirty="0" smtClean="0"/>
              <a:t>向量。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梯度下降法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97507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838200" y="718457"/>
            <a:ext cx="9819290" cy="2129846"/>
          </a:xfrm>
        </p:spPr>
        <p:txBody>
          <a:bodyPr>
            <a:normAutofit fontScale="92500" lnSpcReduction="10000"/>
          </a:bodyPr>
          <a:lstStyle/>
          <a:p>
            <a:r>
              <a:rPr lang="zh-CN" altLang="en-US" dirty="0">
                <a:solidFill>
                  <a:srgbClr val="000000"/>
                </a:solidFill>
                <a:latin typeface="Verdana" panose="020B0604030504040204" pitchFamily="34" charset="0"/>
              </a:rPr>
              <a:t>梯度下降法的缺点：</a:t>
            </a:r>
          </a:p>
          <a:p>
            <a:pPr marL="0" indent="0">
              <a:buNone/>
            </a:pPr>
            <a:r>
              <a:rPr lang="zh-CN" altLang="en-US" dirty="0">
                <a:solidFill>
                  <a:srgbClr val="000000"/>
                </a:solidFill>
                <a:latin typeface="Verdana" panose="020B0604030504040204" pitchFamily="34" charset="0"/>
              </a:rPr>
              <a:t>　　（</a:t>
            </a:r>
            <a:r>
              <a:rPr lang="en-US" altLang="zh-CN" dirty="0">
                <a:solidFill>
                  <a:srgbClr val="000000"/>
                </a:solidFill>
                <a:latin typeface="Verdana" panose="020B0604030504040204" pitchFamily="34" charset="0"/>
              </a:rPr>
              <a:t>1</a:t>
            </a:r>
            <a:r>
              <a:rPr lang="zh-CN" altLang="en-US" dirty="0">
                <a:solidFill>
                  <a:srgbClr val="000000"/>
                </a:solidFill>
                <a:latin typeface="Verdana" panose="020B0604030504040204" pitchFamily="34" charset="0"/>
              </a:rPr>
              <a:t>）靠近极小值时收敛速度减慢，如下图所示；</a:t>
            </a:r>
          </a:p>
          <a:p>
            <a:pPr marL="0" indent="0">
              <a:buNone/>
            </a:pPr>
            <a:r>
              <a:rPr lang="zh-CN" altLang="en-US" dirty="0">
                <a:solidFill>
                  <a:srgbClr val="000000"/>
                </a:solidFill>
                <a:latin typeface="Verdana" panose="020B0604030504040204" pitchFamily="34" charset="0"/>
              </a:rPr>
              <a:t>　　（</a:t>
            </a:r>
            <a:r>
              <a:rPr lang="en-US" altLang="zh-CN" dirty="0">
                <a:solidFill>
                  <a:srgbClr val="000000"/>
                </a:solidFill>
                <a:latin typeface="Verdana" panose="020B0604030504040204" pitchFamily="34" charset="0"/>
              </a:rPr>
              <a:t>2</a:t>
            </a:r>
            <a:r>
              <a:rPr lang="zh-CN" altLang="en-US" dirty="0">
                <a:solidFill>
                  <a:srgbClr val="000000"/>
                </a:solidFill>
                <a:latin typeface="Verdana" panose="020B0604030504040204" pitchFamily="34" charset="0"/>
              </a:rPr>
              <a:t>）直线搜索时可能会产生一些问题；</a:t>
            </a:r>
          </a:p>
          <a:p>
            <a:pPr marL="0" indent="0">
              <a:buNone/>
            </a:pPr>
            <a:r>
              <a:rPr lang="zh-CN" altLang="en-US" dirty="0">
                <a:solidFill>
                  <a:srgbClr val="000000"/>
                </a:solidFill>
                <a:latin typeface="Verdana" panose="020B0604030504040204" pitchFamily="34" charset="0"/>
              </a:rPr>
              <a:t>　　（</a:t>
            </a:r>
            <a:r>
              <a:rPr lang="en-US" altLang="zh-CN" dirty="0">
                <a:solidFill>
                  <a:srgbClr val="000000"/>
                </a:solidFill>
                <a:latin typeface="Verdana" panose="020B0604030504040204" pitchFamily="34" charset="0"/>
              </a:rPr>
              <a:t>3</a:t>
            </a:r>
            <a:r>
              <a:rPr lang="zh-CN" altLang="en-US" dirty="0">
                <a:solidFill>
                  <a:srgbClr val="000000"/>
                </a:solidFill>
                <a:latin typeface="Verdana" panose="020B0604030504040204" pitchFamily="34" charset="0"/>
              </a:rPr>
              <a:t>）可能会“之字形”地</a:t>
            </a:r>
            <a:r>
              <a:rPr lang="zh-CN" altLang="en-US" dirty="0" smtClean="0">
                <a:solidFill>
                  <a:srgbClr val="000000"/>
                </a:solidFill>
                <a:latin typeface="Verdana" panose="020B0604030504040204" pitchFamily="34" charset="0"/>
              </a:rPr>
              <a:t>下降（当前下降方向与前次下降方向互相垂直）</a:t>
            </a:r>
            <a:endParaRPr lang="zh-CN" altLang="en-US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梯度下降法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0318" y="2968471"/>
            <a:ext cx="4660252" cy="3734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479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牛顿法和最速梯度下降法的比较</a:t>
            </a:r>
            <a:endParaRPr lang="en-US" altLang="zh-CN" dirty="0" smtClean="0"/>
          </a:p>
          <a:p>
            <a:pPr lvl="1">
              <a:lnSpc>
                <a:spcPct val="150000"/>
              </a:lnSpc>
            </a:pPr>
            <a:r>
              <a:rPr lang="zh-CN" altLang="en-US" dirty="0"/>
              <a:t>收敛</a:t>
            </a:r>
            <a:r>
              <a:rPr lang="zh-CN" altLang="en-US" dirty="0" smtClean="0"/>
              <a:t>速度：</a:t>
            </a:r>
            <a:r>
              <a:rPr lang="zh-CN" altLang="en-US" dirty="0">
                <a:solidFill>
                  <a:srgbClr val="4D4D4D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牛顿法是</a:t>
            </a:r>
            <a:r>
              <a:rPr lang="zh-CN" altLang="en-US" b="1" dirty="0">
                <a:solidFill>
                  <a:srgbClr val="4D4D4D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二阶</a:t>
            </a:r>
            <a:r>
              <a:rPr lang="zh-CN" altLang="en-US" dirty="0">
                <a:solidFill>
                  <a:srgbClr val="4D4D4D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收敛，梯度下降是</a:t>
            </a:r>
            <a:r>
              <a:rPr lang="zh-CN" altLang="en-US" b="1" dirty="0">
                <a:solidFill>
                  <a:srgbClr val="4D4D4D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一阶</a:t>
            </a:r>
            <a:r>
              <a:rPr lang="zh-CN" altLang="en-US" dirty="0">
                <a:solidFill>
                  <a:srgbClr val="4D4D4D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收敛</a:t>
            </a:r>
            <a:endParaRPr lang="en-US" altLang="zh-CN" dirty="0">
              <a:solidFill>
                <a:srgbClr val="4D4D4D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dirty="0" smtClean="0"/>
              <a:t>几何意义：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梯度下降法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2964873" y="1925724"/>
            <a:ext cx="799753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rgbClr val="4D4D4D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牛顿</a:t>
            </a:r>
            <a:r>
              <a:rPr lang="zh-CN" altLang="en-US" sz="2400" dirty="0" smtClean="0">
                <a:solidFill>
                  <a:srgbClr val="4D4D4D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法是</a:t>
            </a:r>
            <a:r>
              <a:rPr lang="zh-CN" altLang="en-US" sz="2400" dirty="0">
                <a:solidFill>
                  <a:srgbClr val="4D4D4D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用一个二次曲面去</a:t>
            </a:r>
            <a:r>
              <a:rPr lang="zh-CN" altLang="en-US" sz="2400" dirty="0" smtClean="0">
                <a:solidFill>
                  <a:srgbClr val="4D4D4D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拟合当前</a:t>
            </a:r>
            <a:r>
              <a:rPr lang="zh-CN" altLang="en-US" sz="2400" dirty="0">
                <a:solidFill>
                  <a:srgbClr val="4D4D4D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所处位置的局部</a:t>
            </a:r>
            <a:r>
              <a:rPr lang="zh-CN" altLang="en-US" sz="2400" dirty="0" smtClean="0">
                <a:solidFill>
                  <a:srgbClr val="4D4D4D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曲面；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梯度下降法是用一个平面去拟合当前的局部曲面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3318163" y="2756721"/>
            <a:ext cx="6096000" cy="3308004"/>
            <a:chOff x="3318163" y="2756721"/>
            <a:chExt cx="6096000" cy="3308004"/>
          </a:xfrm>
        </p:grpSpPr>
        <p:pic>
          <p:nvPicPr>
            <p:cNvPr id="8194" name="Picture 2" descr="https://julyedu-img-public.oss-cn-beijing.aliyuncs.com/Public/Image/Question/1512805375_892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17185" y="2756721"/>
              <a:ext cx="2533650" cy="26003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矩形 4"/>
            <p:cNvSpPr/>
            <p:nvPr/>
          </p:nvSpPr>
          <p:spPr>
            <a:xfrm>
              <a:off x="3318163" y="5418394"/>
              <a:ext cx="6096000" cy="646331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zh-CN" altLang="en-US" dirty="0">
                  <a:solidFill>
                    <a:srgbClr val="4D4D4D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注：红色的牛顿法的迭代路径，绿色的是梯度下降法的迭代路径。</a:t>
              </a:r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401303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Hessian </a:t>
            </a:r>
            <a:r>
              <a:rPr lang="zh-CN" altLang="en-US" dirty="0" smtClean="0"/>
              <a:t>矩阵</a:t>
            </a:r>
            <a:endParaRPr lang="en-US" altLang="zh-CN" dirty="0" smtClean="0"/>
          </a:p>
          <a:p>
            <a:pPr lvl="1">
              <a:lnSpc>
                <a:spcPct val="150000"/>
              </a:lnSpc>
            </a:pPr>
            <a:r>
              <a:rPr lang="zh-CN" altLang="en-US" dirty="0" smtClean="0"/>
              <a:t>一元的泰勒展开式：</a:t>
            </a:r>
            <a:endParaRPr lang="en-US" altLang="zh-CN" dirty="0" smtClean="0"/>
          </a:p>
          <a:p>
            <a:pPr lvl="1">
              <a:lnSpc>
                <a:spcPct val="150000"/>
              </a:lnSpc>
            </a:pPr>
            <a:r>
              <a:rPr lang="zh-CN" altLang="en-US" dirty="0" smtClean="0"/>
              <a:t>二元的泰勒展开式</a:t>
            </a:r>
            <a:r>
              <a:rPr lang="en-US" altLang="zh-CN" dirty="0" smtClean="0"/>
              <a:t>:</a:t>
            </a:r>
          </a:p>
          <a:p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Hessian </a:t>
            </a:r>
            <a:r>
              <a:rPr lang="zh-CN" altLang="en-US" dirty="0" smtClean="0"/>
              <a:t>矩阵 </a:t>
            </a:r>
            <a:endParaRPr lang="zh-CN" altLang="en-US" dirty="0"/>
          </a:p>
        </p:txBody>
      </p:sp>
      <p:pic>
        <p:nvPicPr>
          <p:cNvPr id="9228" name="Picture 12" descr="https://bkimg.cdn.bcebos.com/pic/728da9773912b31b8649301f8d18367adab4e1d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232" y="1189997"/>
            <a:ext cx="5815778" cy="575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组合 7"/>
          <p:cNvGrpSpPr/>
          <p:nvPr/>
        </p:nvGrpSpPr>
        <p:grpSpPr>
          <a:xfrm>
            <a:off x="2834978" y="2399013"/>
            <a:ext cx="7294674" cy="1677967"/>
            <a:chOff x="2834978" y="2435179"/>
            <a:chExt cx="7400032" cy="1615445"/>
          </a:xfrm>
        </p:grpSpPr>
        <p:pic>
          <p:nvPicPr>
            <p:cNvPr id="9230" name="Picture 14" descr="https://bkimg.cdn.bcebos.com/pic/cdbf6c81800a19d83f07af7b38fa828ba61e464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78168" y="3300593"/>
              <a:ext cx="6056842" cy="7500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232" name="Picture 16" descr="https://bkimg.cdn.bcebos.com/pic/4bed2e738bd4b31cb16e708d8cd6277f9e2ff8b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4978" y="2435179"/>
              <a:ext cx="6393441" cy="6694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" name="组合 9"/>
          <p:cNvGrpSpPr/>
          <p:nvPr/>
        </p:nvGrpSpPr>
        <p:grpSpPr>
          <a:xfrm>
            <a:off x="2069575" y="5454502"/>
            <a:ext cx="7067817" cy="562636"/>
            <a:chOff x="1988289" y="5586212"/>
            <a:chExt cx="7067817" cy="562636"/>
          </a:xfrm>
        </p:grpSpPr>
        <p:pic>
          <p:nvPicPr>
            <p:cNvPr id="9236" name="Picture 20" descr="https://bkimg.cdn.bcebos.com/pic/58ee3d6d55fbb2fb7fc18224444a20a44623dc1a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4978" y="5586212"/>
              <a:ext cx="6221128" cy="5626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文本框 4"/>
            <p:cNvSpPr txBox="1"/>
            <p:nvPr/>
          </p:nvSpPr>
          <p:spPr>
            <a:xfrm>
              <a:off x="1988289" y="5682864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即</a:t>
              </a: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1748063" y="3993014"/>
            <a:ext cx="9024502" cy="1268593"/>
            <a:chOff x="1819315" y="4185909"/>
            <a:chExt cx="9024502" cy="1268593"/>
          </a:xfrm>
        </p:grpSpPr>
        <p:pic>
          <p:nvPicPr>
            <p:cNvPr id="9234" name="Picture 18" descr="https://bkimg.cdn.bcebos.com/pic/1ad5ad6eddc451da6186d4ddbdfd5266d0163290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28654" y="4502285"/>
              <a:ext cx="8115163" cy="9522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文本框 15"/>
            <p:cNvSpPr txBox="1"/>
            <p:nvPr/>
          </p:nvSpPr>
          <p:spPr>
            <a:xfrm>
              <a:off x="1819315" y="4185909"/>
              <a:ext cx="20313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 smtClean="0"/>
                <a:t>写成矩阵形式为：</a:t>
              </a:r>
              <a:endParaRPr lang="zh-CN" altLang="en-US" dirty="0"/>
            </a:p>
          </p:txBody>
        </p:sp>
      </p:grpSp>
      <p:sp>
        <p:nvSpPr>
          <p:cNvPr id="6" name="矩形 5"/>
          <p:cNvSpPr/>
          <p:nvPr/>
        </p:nvSpPr>
        <p:spPr>
          <a:xfrm>
            <a:off x="7676707" y="4300410"/>
            <a:ext cx="1786270" cy="952217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6866765" y="6042666"/>
            <a:ext cx="3135087" cy="83099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G</a:t>
            </a:r>
            <a:r>
              <a:rPr lang="zh-CN" altLang="en-US" sz="2400" dirty="0" smtClean="0"/>
              <a:t>为</a:t>
            </a:r>
            <a:r>
              <a:rPr lang="en-US" altLang="zh-CN" sz="2400" dirty="0" smtClean="0"/>
              <a:t>f(x1,x2)</a:t>
            </a:r>
            <a:r>
              <a:rPr lang="zh-CN" altLang="en-US" sz="2400" dirty="0" smtClean="0"/>
              <a:t>在</a:t>
            </a:r>
            <a:r>
              <a:rPr lang="en-US" altLang="zh-CN" sz="2400" dirty="0" smtClean="0"/>
              <a:t>X</a:t>
            </a:r>
            <a:r>
              <a:rPr lang="en-US" altLang="zh-CN" sz="2400" baseline="30000" dirty="0" smtClean="0"/>
              <a:t>(0)</a:t>
            </a:r>
            <a:r>
              <a:rPr lang="zh-CN" altLang="en-US" sz="2400" dirty="0" smtClean="0"/>
              <a:t>处的</a:t>
            </a:r>
            <a:r>
              <a:rPr lang="en-US" altLang="zh-CN" sz="2400" dirty="0" smtClean="0"/>
              <a:t>Hessian</a:t>
            </a:r>
            <a:r>
              <a:rPr lang="zh-CN" altLang="en-US" sz="2400" dirty="0" smtClean="0"/>
              <a:t>矩阵</a:t>
            </a:r>
            <a:endParaRPr lang="zh-CN" altLang="en-US" sz="2400" dirty="0"/>
          </a:p>
        </p:txBody>
      </p:sp>
      <p:sp>
        <p:nvSpPr>
          <p:cNvPr id="22" name="矩形 21"/>
          <p:cNvSpPr/>
          <p:nvPr/>
        </p:nvSpPr>
        <p:spPr>
          <a:xfrm>
            <a:off x="4309730" y="4379112"/>
            <a:ext cx="927288" cy="952217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2087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22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/>
              <p:cNvSpPr>
                <a:spLocks noGrp="1"/>
              </p:cNvSpPr>
              <p:nvPr>
                <p:ph idx="1"/>
              </p:nvPr>
            </p:nvSpPr>
            <p:spPr>
              <a:xfrm>
                <a:off x="983673" y="832758"/>
                <a:ext cx="10515600" cy="5458506"/>
              </a:xfrm>
            </p:spPr>
            <p:txBody>
              <a:bodyPr/>
              <a:lstStyle/>
              <a:p>
                <a:r>
                  <a:rPr lang="zh-CN" altLang="en-US" dirty="0" smtClean="0"/>
                  <a:t>牛顿迭代法的扩展</a:t>
                </a:r>
                <a:endParaRPr lang="en-US" altLang="zh-CN" dirty="0" smtClean="0"/>
              </a:p>
              <a:p>
                <a:endParaRPr lang="en-US" altLang="zh-CN" dirty="0"/>
              </a:p>
              <a:p>
                <a:pPr lvl="1"/>
                <a:r>
                  <a:rPr lang="zh-CN" altLang="en-US" dirty="0" smtClean="0"/>
                  <a:t>多变量牛顿迭代公式：</a:t>
                </a:r>
                <a:endParaRPr lang="en-US" altLang="zh-CN" dirty="0" smtClean="0"/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 smtClean="0"/>
              </a:p>
              <a:p>
                <a:pPr lvl="1"/>
                <a:r>
                  <a:rPr lang="zh-CN" altLang="en-US" dirty="0" smtClean="0"/>
                  <a:t>其中，</a:t>
                </a:r>
                <a:r>
                  <a:rPr lang="en-US" altLang="zh-CN" dirty="0" smtClean="0"/>
                  <a:t>H</a:t>
                </a:r>
                <a:r>
                  <a:rPr lang="zh-CN" altLang="en-US" dirty="0" smtClean="0"/>
                  <a:t>是</a:t>
                </a:r>
                <a:r>
                  <a:rPr lang="en-US" altLang="zh-CN" dirty="0" smtClean="0"/>
                  <a:t>Hessian</a:t>
                </a:r>
                <a:r>
                  <a:rPr lang="zh-CN" altLang="en-US" dirty="0" smtClean="0"/>
                  <a:t>矩阵，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e>
                      <m:sup/>
                    </m:sSup>
                  </m:oMath>
                </a14:m>
                <a:r>
                  <a:rPr lang="zh-CN" altLang="en-US" dirty="0" smtClean="0"/>
                  <a:t>是雅可比矩阵。</a:t>
                </a:r>
                <a:endParaRPr lang="en-US" altLang="zh-CN" dirty="0" smtClean="0"/>
              </a:p>
              <a:p>
                <a:pPr marL="457200" lvl="1" indent="0">
                  <a:buNone/>
                </a:pPr>
                <a:r>
                  <a:rPr lang="en-US" altLang="zh-CN" dirty="0" err="1" smtClean="0"/>
                  <a:t>J</a:t>
                </a:r>
                <a:r>
                  <a:rPr lang="en-US" altLang="zh-CN" baseline="-25000" dirty="0" err="1" smtClean="0"/>
                  <a:t>f</a:t>
                </a:r>
                <a14:m>
                  <m:oMath xmlns:m="http://schemas.openxmlformats.org/officeDocument/2006/math"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f>
                                <m:fPr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i="1" smtClean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altLang="zh-CN" b="0" i="1" baseline="-2500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zh-CN" altLang="en-US" i="1" smtClean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CN" b="0" i="1" baseline="-2500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den>
                              </m:f>
                            </m: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f>
                                <m:f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altLang="zh-CN" i="1" baseline="-2500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CN" b="0" i="1" baseline="-25000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</m:e>
                          </m:mr>
                          <m:m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</m:mr>
                          <m:mr>
                            <m:e>
                              <m:f>
                                <m:f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altLang="zh-CN" b="0" i="1" baseline="-25000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num>
                                <m:den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CN" b="0" i="1" baseline="-2500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den>
                              </m:f>
                            </m: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f>
                                <m:f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altLang="zh-CN" b="0" i="1" baseline="-25000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num>
                                <m:den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CN" b="0" i="1" baseline="-25000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</m:e>
                          </m:mr>
                        </m:m>
                      </m:e>
                    </m:d>
                  </m:oMath>
                </a14:m>
                <a:endParaRPr lang="en-US" altLang="zh-CN" dirty="0" smtClean="0"/>
              </a:p>
              <a:p>
                <a:endParaRPr lang="en-US" altLang="zh-CN" dirty="0" smtClean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83673" y="832758"/>
                <a:ext cx="10515600" cy="5458506"/>
              </a:xfrm>
              <a:blipFill rotWithShape="0">
                <a:blip r:embed="rId2"/>
                <a:stretch>
                  <a:fillRect l="-984" t="-23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牛顿迭代法的扩展</a:t>
            </a:r>
            <a:endParaRPr lang="zh-CN" altLang="en-US" dirty="0"/>
          </a:p>
        </p:txBody>
      </p:sp>
      <p:pic>
        <p:nvPicPr>
          <p:cNvPr id="8218" name="Picture 26" descr="http://latex.codecogs.com/gif.latex?x=x_k-%5Cfrac%7B%7Bf%7D%27%5Cleft&amp;space;(&amp;space;x_k&amp;space;%5Cright&amp;space;)%7D%7B%7Bf%7D%27%27%5Cleft&amp;space;(&amp;space;x_k&amp;space;%5Cright&amp;space;)%7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0383" y="1115502"/>
            <a:ext cx="1881782" cy="617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2883477" y="2472296"/>
                <a:ext cx="2832250" cy="3292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𝑋𝑛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altLang="zh-CN" dirty="0" smtClean="0"/>
                  <a:t>(</a:t>
                </a:r>
                <a:r>
                  <a:rPr lang="en-US" altLang="zh-CN" dirty="0" err="1" smtClean="0"/>
                  <a:t>X</a:t>
                </a:r>
                <a:r>
                  <a:rPr lang="en-US" altLang="zh-CN" baseline="-25000" dirty="0" err="1" smtClean="0"/>
                  <a:t>n</a:t>
                </a:r>
                <a:r>
                  <a:rPr lang="en-US" altLang="zh-CN" dirty="0" smtClean="0"/>
                  <a:t>)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𝑋𝑛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/>
                    </m:sSup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3477" y="2472296"/>
                <a:ext cx="2832250" cy="329257"/>
              </a:xfrm>
              <a:prstGeom prst="rect">
                <a:avLst/>
              </a:prstGeom>
              <a:blipFill rotWithShape="0">
                <a:blip r:embed="rId4"/>
                <a:stretch>
                  <a:fillRect l="-2796" t="-12963" b="-370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6" descr="https://bkimg.cdn.bcebos.com/pic/80cb39dbb6fd52660cc6fc22a018972bd407361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1274" y="3562011"/>
            <a:ext cx="4136577" cy="1749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1980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 smtClean="0"/>
                  <a:t>例：用牛顿法求函数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b="0" i="1" baseline="-25000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b="0" i="1" baseline="-2500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b="0" i="1" baseline="-25000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−2)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baseline="-2500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−2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baseline="-2500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zh-CN" i="1" baseline="3000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zh-CN" altLang="en-US" dirty="0" smtClean="0"/>
                  <a:t>的极小值点和极小值</a:t>
                </a:r>
                <a:r>
                  <a:rPr lang="en-US" altLang="zh-CN" dirty="0" smtClean="0"/>
                  <a:t>,</a:t>
                </a:r>
                <a:r>
                  <a:rPr lang="zh-CN" altLang="en-US" dirty="0" smtClean="0"/>
                  <a:t>给定初始值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baseline="-2500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−7,11</m:t>
                        </m:r>
                      </m:e>
                    </m:d>
                    <m:r>
                      <a:rPr lang="en-US" altLang="zh-CN" b="0" i="1" baseline="3000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zh-CN" altLang="en-US" baseline="30000" dirty="0"/>
              </a:p>
            </p:txBody>
          </p:sp>
        </mc:Choice>
        <mc:Fallback xmlns=""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84" t="-2118" r="-5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4887" y="1619152"/>
            <a:ext cx="3908384" cy="235113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8970" y="4033633"/>
            <a:ext cx="1666667" cy="63809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5363" y="4671728"/>
            <a:ext cx="2695238" cy="600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55363" y="5239356"/>
            <a:ext cx="1438095" cy="714286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89363" y="5805534"/>
            <a:ext cx="5266667" cy="371429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63786" y="5524581"/>
            <a:ext cx="2257143" cy="561905"/>
          </a:xfrm>
          <a:prstGeom prst="rect">
            <a:avLst/>
          </a:prstGeom>
        </p:spPr>
      </p:pic>
      <p:cxnSp>
        <p:nvCxnSpPr>
          <p:cNvPr id="11" name="直接连接符 10"/>
          <p:cNvCxnSpPr/>
          <p:nvPr/>
        </p:nvCxnSpPr>
        <p:spPr>
          <a:xfrm>
            <a:off x="5002924" y="2932386"/>
            <a:ext cx="13663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5355021" y="2937641"/>
            <a:ext cx="13663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5018689" y="3421119"/>
            <a:ext cx="13663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5355021" y="3421119"/>
            <a:ext cx="13663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9279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zh-CN" altLang="en-US" b="1" dirty="0" smtClean="0"/>
              <a:t>梯度下降法的训练方式：</a:t>
            </a:r>
            <a:endParaRPr lang="en-US" altLang="zh-CN" b="1" dirty="0" smtClean="0"/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zh-CN" altLang="en-US" dirty="0" smtClean="0"/>
              <a:t>全量（批量）训练集</a:t>
            </a:r>
            <a:r>
              <a:rPr lang="en-US" altLang="zh-CN" dirty="0"/>
              <a:t>Batch gradient descent</a:t>
            </a:r>
            <a:endParaRPr lang="en-US" altLang="zh-CN" dirty="0" smtClean="0"/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zh-CN" altLang="en-US" dirty="0" smtClean="0"/>
              <a:t>随机梯度下降</a:t>
            </a:r>
            <a:r>
              <a:rPr lang="en-US" altLang="zh-CN" dirty="0"/>
              <a:t>Stochastic Gradient Descent</a:t>
            </a:r>
            <a:endParaRPr lang="en-US" altLang="zh-CN" dirty="0" smtClean="0"/>
          </a:p>
          <a:p>
            <a:pPr lvl="2">
              <a:lnSpc>
                <a:spcPct val="150000"/>
              </a:lnSpc>
              <a:spcBef>
                <a:spcPts val="0"/>
              </a:spcBef>
            </a:pPr>
            <a:r>
              <a:rPr lang="zh-CN" altLang="en-US" dirty="0" smtClean="0"/>
              <a:t>小批量梯度下降</a:t>
            </a:r>
            <a:r>
              <a:rPr lang="en-US" altLang="zh-CN" dirty="0"/>
              <a:t>Mini-Batch Gradient </a:t>
            </a:r>
            <a:r>
              <a:rPr lang="en-US" altLang="zh-CN" dirty="0" smtClean="0"/>
              <a:t>Descent</a:t>
            </a:r>
          </a:p>
          <a:p>
            <a:pPr lvl="2">
              <a:lnSpc>
                <a:spcPct val="150000"/>
              </a:lnSpc>
              <a:spcBef>
                <a:spcPts val="0"/>
              </a:spcBef>
            </a:pPr>
            <a:r>
              <a:rPr lang="zh-CN" altLang="en-US" smtClean="0"/>
              <a:t>在线学习</a:t>
            </a:r>
            <a:r>
              <a:rPr lang="en-US" altLang="zh-CN" smtClean="0"/>
              <a:t>Sequential learning</a:t>
            </a:r>
            <a:endParaRPr lang="en-US" altLang="zh-CN" dirty="0" smtClean="0"/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zh-CN" altLang="en-US" b="1" dirty="0" smtClean="0"/>
              <a:t>其它梯度下降法：</a:t>
            </a:r>
            <a:endParaRPr lang="en-US" altLang="zh-CN" b="1" dirty="0" smtClean="0"/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zh-CN" altLang="en-US" dirty="0" smtClean="0"/>
              <a:t>自适应梯度（</a:t>
            </a:r>
            <a:r>
              <a:rPr lang="en-US" altLang="zh-CN" dirty="0" err="1"/>
              <a:t>AdaGrad</a:t>
            </a:r>
            <a:r>
              <a:rPr lang="en-US" altLang="zh-CN" dirty="0"/>
              <a:t> </a:t>
            </a:r>
            <a:r>
              <a:rPr lang="zh-CN" altLang="en-US" dirty="0" smtClean="0"/>
              <a:t>）下降法</a:t>
            </a:r>
            <a:endParaRPr lang="en-US" altLang="zh-CN" dirty="0" smtClean="0"/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US" altLang="zh-CN" dirty="0" err="1"/>
              <a:t>RMSProp</a:t>
            </a:r>
            <a:r>
              <a:rPr lang="en-US" altLang="zh-CN" dirty="0"/>
              <a:t> </a:t>
            </a:r>
            <a:r>
              <a:rPr lang="zh-CN" altLang="en-US" dirty="0" smtClean="0"/>
              <a:t>算法</a:t>
            </a:r>
            <a:endParaRPr lang="en-US" altLang="zh-CN" dirty="0" smtClean="0"/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US" altLang="zh-CN" dirty="0" smtClean="0"/>
              <a:t>Momentum</a:t>
            </a: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US" altLang="zh-CN" dirty="0" smtClean="0"/>
              <a:t>Adam</a:t>
            </a: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US" altLang="zh-CN" dirty="0" smtClean="0"/>
              <a:t>……..</a:t>
            </a:r>
            <a:endParaRPr lang="zh-CN" altLang="en-US" dirty="0"/>
          </a:p>
          <a:p>
            <a:pPr>
              <a:lnSpc>
                <a:spcPct val="150000"/>
              </a:lnSpc>
              <a:spcBef>
                <a:spcPts val="0"/>
              </a:spcBef>
            </a:pP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梯度下降法：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0810" y="1135009"/>
            <a:ext cx="4815250" cy="372793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844636" y="5058886"/>
            <a:ext cx="76650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rgbClr val="002060"/>
                </a:solidFill>
              </a:rPr>
              <a:t>阅读报告：请查阅相关资料，深入理解一</a:t>
            </a:r>
            <a:r>
              <a:rPr lang="zh-CN" altLang="en-US" sz="2400" b="1" dirty="0">
                <a:solidFill>
                  <a:srgbClr val="002060"/>
                </a:solidFill>
              </a:rPr>
              <a:t>种</a:t>
            </a:r>
            <a:r>
              <a:rPr lang="zh-CN" altLang="en-US" sz="2400" b="1" dirty="0" smtClean="0">
                <a:solidFill>
                  <a:srgbClr val="002060"/>
                </a:solidFill>
              </a:rPr>
              <a:t>改进梯度下降法，举例说明该类算法的应用，并用语言进行实现。</a:t>
            </a:r>
            <a:endParaRPr lang="zh-CN" altLang="en-US" sz="24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3946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 smtClean="0"/>
          </a:p>
          <a:p>
            <a:r>
              <a:rPr lang="zh-CN" altLang="en-US" dirty="0" smtClean="0"/>
              <a:t>阅读报告要求：</a:t>
            </a:r>
            <a:endParaRPr lang="en-US" altLang="zh-CN" dirty="0" smtClean="0"/>
          </a:p>
          <a:p>
            <a:pPr lvl="1">
              <a:lnSpc>
                <a:spcPct val="150000"/>
              </a:lnSpc>
            </a:pPr>
            <a:r>
              <a:rPr lang="zh-CN" altLang="en-US" dirty="0" smtClean="0"/>
              <a:t>题目</a:t>
            </a:r>
            <a:endParaRPr lang="en-US" altLang="zh-CN" dirty="0" smtClean="0"/>
          </a:p>
          <a:p>
            <a:pPr lvl="1">
              <a:lnSpc>
                <a:spcPct val="150000"/>
              </a:lnSpc>
            </a:pPr>
            <a:r>
              <a:rPr lang="zh-CN" altLang="en-US" dirty="0" smtClean="0"/>
              <a:t>基本原理</a:t>
            </a:r>
            <a:endParaRPr lang="en-US" altLang="zh-CN" dirty="0" smtClean="0"/>
          </a:p>
          <a:p>
            <a:pPr lvl="1">
              <a:lnSpc>
                <a:spcPct val="150000"/>
              </a:lnSpc>
            </a:pPr>
            <a:r>
              <a:rPr lang="zh-CN" altLang="en-US" dirty="0" smtClean="0"/>
              <a:t>算法的实现</a:t>
            </a:r>
            <a:endParaRPr lang="en-US" altLang="zh-CN" dirty="0" smtClean="0"/>
          </a:p>
          <a:p>
            <a:pPr lvl="1">
              <a:lnSpc>
                <a:spcPct val="150000"/>
              </a:lnSpc>
            </a:pPr>
            <a:r>
              <a:rPr lang="zh-CN" altLang="en-US" dirty="0" smtClean="0"/>
              <a:t>总结：与最速梯度下降算法相比，改进点在何处，有何好处。</a:t>
            </a:r>
            <a:endParaRPr lang="en-US" altLang="zh-CN" dirty="0" smtClean="0"/>
          </a:p>
          <a:p>
            <a:pPr lvl="1">
              <a:lnSpc>
                <a:spcPct val="150000"/>
              </a:lnSpc>
            </a:pPr>
            <a:r>
              <a:rPr lang="zh-CN" altLang="en-US" dirty="0" smtClean="0"/>
              <a:t>参考文献</a:t>
            </a:r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梯度下降法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56637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 smtClean="0"/>
              <a:t>多元函数的</a:t>
            </a:r>
            <a:r>
              <a:rPr lang="en-US" altLang="zh-CN" dirty="0" smtClean="0"/>
              <a:t>hessian </a:t>
            </a:r>
            <a:r>
              <a:rPr lang="zh-CN" altLang="en-US" dirty="0" smtClean="0"/>
              <a:t>矩阵</a:t>
            </a:r>
            <a:endParaRPr lang="en-US" altLang="zh-CN" dirty="0" smtClean="0"/>
          </a:p>
          <a:p>
            <a:pPr lvl="1">
              <a:lnSpc>
                <a:spcPct val="150000"/>
              </a:lnSpc>
            </a:pPr>
            <a:r>
              <a:rPr lang="zh-CN" altLang="en-US" dirty="0" smtClean="0"/>
              <a:t>多元泰勒展开式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 hessian</a:t>
            </a:r>
            <a:r>
              <a:rPr lang="zh-CN" altLang="en-US" dirty="0" smtClean="0"/>
              <a:t>矩阵</a:t>
            </a:r>
            <a:endParaRPr lang="zh-CN" altLang="en-US" dirty="0"/>
          </a:p>
        </p:txBody>
      </p:sp>
      <p:pic>
        <p:nvPicPr>
          <p:cNvPr id="10242" name="Picture 2" descr="https://bkimg.cdn.bcebos.com/pic/d043ad4bd11373f072bda9a9af0f4bfbfbed040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3124" y="2238477"/>
            <a:ext cx="7884019" cy="713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组合 6"/>
          <p:cNvGrpSpPr/>
          <p:nvPr/>
        </p:nvGrpSpPr>
        <p:grpSpPr>
          <a:xfrm>
            <a:off x="2950008" y="4211843"/>
            <a:ext cx="16328577" cy="1749570"/>
            <a:chOff x="2950008" y="4211843"/>
            <a:chExt cx="16328577" cy="1749570"/>
          </a:xfrm>
        </p:grpSpPr>
        <p:pic>
          <p:nvPicPr>
            <p:cNvPr id="10246" name="Picture 6" descr="https://bkimg.cdn.bcebos.com/pic/80cb39dbb6fd52660cc6fc22a018972bd407361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50008" y="4211843"/>
              <a:ext cx="4136577" cy="17495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Rectangle 7"/>
            <p:cNvSpPr>
              <a:spLocks noChangeArrowheads="1"/>
            </p:cNvSpPr>
            <p:nvPr/>
          </p:nvSpPr>
          <p:spPr bwMode="auto">
            <a:xfrm>
              <a:off x="6982691" y="4629386"/>
              <a:ext cx="12295894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>
              <a:lvl1pPr indent="2127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212725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2400" b="0" i="0" u="none" strike="noStrike" cap="none" normalizeH="0" baseline="0" dirty="0" smtClean="0">
                  <a:ln>
                    <a:noFill/>
                  </a:ln>
                  <a:solidFill>
                    <a:srgbClr val="333333"/>
                  </a:solidFill>
                  <a:effectLst/>
                  <a:cs typeface="Arial" panose="020B0604020202020204" pitchFamily="34" charset="0"/>
                </a:rPr>
                <a:t>为函数</a:t>
              </a:r>
              <a:r>
                <a:rPr kumimoji="0" lang="zh-CN" altLang="zh-CN" sz="24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</a:rPr>
                <a:t>  </a:t>
              </a:r>
              <a:r>
                <a:rPr lang="en-US" altLang="zh-CN" sz="2400" dirty="0">
                  <a:solidFill>
                    <a:srgbClr val="333333"/>
                  </a:solidFill>
                  <a:cs typeface="Arial" panose="020B0604020202020204" pitchFamily="34" charset="0"/>
                </a:rPr>
                <a:t> </a:t>
              </a:r>
              <a:r>
                <a:rPr lang="en-US" altLang="zh-CN" sz="2400" dirty="0" smtClean="0">
                  <a:solidFill>
                    <a:srgbClr val="333333"/>
                  </a:solidFill>
                  <a:cs typeface="Arial" panose="020B0604020202020204" pitchFamily="34" charset="0"/>
                </a:rPr>
                <a:t>     </a:t>
              </a:r>
              <a:r>
                <a:rPr kumimoji="0" lang="zh-CN" altLang="zh-CN" sz="2400" b="0" i="0" u="none" strike="noStrike" cap="none" normalizeH="0" baseline="0" dirty="0" smtClean="0">
                  <a:ln>
                    <a:noFill/>
                  </a:ln>
                  <a:solidFill>
                    <a:srgbClr val="333333"/>
                  </a:solidFill>
                  <a:effectLst/>
                  <a:cs typeface="Arial" panose="020B0604020202020204" pitchFamily="34" charset="0"/>
                </a:rPr>
                <a:t>在点</a:t>
              </a:r>
              <a:r>
                <a:rPr kumimoji="0" lang="en-US" altLang="zh-CN" sz="2400" b="0" i="0" u="none" strike="noStrike" cap="none" normalizeH="0" baseline="0" dirty="0" smtClean="0">
                  <a:ln>
                    <a:noFill/>
                  </a:ln>
                  <a:solidFill>
                    <a:srgbClr val="333333"/>
                  </a:solidFill>
                  <a:effectLst/>
                  <a:cs typeface="Arial" panose="020B0604020202020204" pitchFamily="34" charset="0"/>
                </a:rPr>
                <a:t>    </a:t>
              </a:r>
              <a:r>
                <a:rPr kumimoji="0" lang="zh-CN" altLang="zh-CN" sz="2400" b="0" i="0" u="none" strike="noStrike" cap="none" normalizeH="0" baseline="0" dirty="0" smtClean="0">
                  <a:ln>
                    <a:noFill/>
                  </a:ln>
                  <a:solidFill>
                    <a:srgbClr val="333333"/>
                  </a:solidFill>
                  <a:effectLst/>
                  <a:cs typeface="Arial" panose="020B0604020202020204" pitchFamily="34" charset="0"/>
                </a:rPr>
                <a:t>处的黑塞矩阵</a:t>
              </a:r>
              <a:r>
                <a:rPr kumimoji="0" lang="zh-CN" altLang="zh-CN" sz="24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</a:rPr>
                <a:t> </a:t>
              </a:r>
            </a:p>
          </p:txBody>
        </p:sp>
        <p:pic>
          <p:nvPicPr>
            <p:cNvPr id="10248" name="Picture 8" descr="https://bkimg.cdn.bcebos.com/pic/83025aafa40f4bfb09df5e62084f78f0f73618fd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74307" y="4774493"/>
              <a:ext cx="571988" cy="2859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49" name="Picture 9" descr="https://bkimg.cdn.bcebos.com/pic/34fae6cd7b899e51e7edfd2249a7d933c8950da1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76510" y="4734911"/>
              <a:ext cx="418888" cy="2543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组合 5"/>
          <p:cNvGrpSpPr/>
          <p:nvPr/>
        </p:nvGrpSpPr>
        <p:grpSpPr>
          <a:xfrm>
            <a:off x="1805049" y="3147446"/>
            <a:ext cx="4629979" cy="668885"/>
            <a:chOff x="1805049" y="3147446"/>
            <a:chExt cx="4629979" cy="668885"/>
          </a:xfrm>
        </p:grpSpPr>
        <p:pic>
          <p:nvPicPr>
            <p:cNvPr id="10244" name="Picture 4" descr="https://bkimg.cdn.bcebos.com/pic/08f790529822720e4c2b23cc70cb0a46f21fab1b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95055" y="3147446"/>
              <a:ext cx="3439973" cy="6688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文本框 4"/>
            <p:cNvSpPr txBox="1"/>
            <p:nvPr/>
          </p:nvSpPr>
          <p:spPr>
            <a:xfrm>
              <a:off x="1805049" y="3297222"/>
              <a:ext cx="110799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 smtClean="0"/>
                <a:t>其中，</a:t>
              </a:r>
              <a:endParaRPr lang="zh-CN" alt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573947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lnSpc>
                <a:spcPct val="150000"/>
              </a:lnSpc>
            </a:pPr>
            <a:r>
              <a:rPr lang="en-US" altLang="zh-CN" dirty="0"/>
              <a:t>Hessian matrix:</a:t>
            </a:r>
            <a:r>
              <a:rPr lang="zh-CN" altLang="en-US" dirty="0"/>
              <a:t>描述了函数的局部曲率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如果二阶导数大于</a:t>
            </a:r>
            <a:r>
              <a:rPr lang="en-US" altLang="zh-CN" dirty="0"/>
              <a:t>0</a:t>
            </a:r>
            <a:r>
              <a:rPr lang="zh-CN" altLang="en-US" dirty="0"/>
              <a:t>（</a:t>
            </a:r>
            <a:r>
              <a:rPr lang="en-US" altLang="zh-CN" dirty="0"/>
              <a:t>Hessian</a:t>
            </a:r>
            <a:r>
              <a:rPr lang="zh-CN" altLang="en-US" dirty="0"/>
              <a:t>矩阵正定），函数有极小值；如果二阶导数小于</a:t>
            </a:r>
            <a:r>
              <a:rPr lang="en-US" altLang="zh-CN" dirty="0"/>
              <a:t>0</a:t>
            </a:r>
            <a:r>
              <a:rPr lang="zh-CN" altLang="en-US" dirty="0"/>
              <a:t> （</a:t>
            </a:r>
            <a:r>
              <a:rPr lang="en-US" altLang="zh-CN" dirty="0"/>
              <a:t>Hessian</a:t>
            </a:r>
            <a:r>
              <a:rPr lang="zh-CN" altLang="en-US" dirty="0"/>
              <a:t>矩阵负定），函数有极大值；如果二阶导数等于</a:t>
            </a:r>
            <a:r>
              <a:rPr lang="en-US" altLang="zh-CN" dirty="0"/>
              <a:t>0</a:t>
            </a:r>
            <a:r>
              <a:rPr lang="zh-CN" altLang="en-US" dirty="0"/>
              <a:t>，情况不定。</a:t>
            </a:r>
          </a:p>
          <a:p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Hessian</a:t>
            </a:r>
            <a:r>
              <a:rPr lang="zh-CN" altLang="en-US" dirty="0" smtClean="0"/>
              <a:t>矩阵</a:t>
            </a:r>
            <a:endParaRPr lang="zh-CN" altLang="en-US" dirty="0"/>
          </a:p>
        </p:txBody>
      </p:sp>
      <p:grpSp>
        <p:nvGrpSpPr>
          <p:cNvPr id="4" name="组合 3"/>
          <p:cNvGrpSpPr/>
          <p:nvPr/>
        </p:nvGrpSpPr>
        <p:grpSpPr>
          <a:xfrm>
            <a:off x="1151907" y="3186069"/>
            <a:ext cx="7412369" cy="461665"/>
            <a:chOff x="1151907" y="3186069"/>
            <a:chExt cx="7412369" cy="461665"/>
          </a:xfrm>
        </p:grpSpPr>
        <p:sp>
          <p:nvSpPr>
            <p:cNvPr id="5" name="Rectangle 3"/>
            <p:cNvSpPr>
              <a:spLocks noChangeArrowheads="1"/>
            </p:cNvSpPr>
            <p:nvPr/>
          </p:nvSpPr>
          <p:spPr bwMode="auto">
            <a:xfrm>
              <a:off x="1151907" y="3186069"/>
              <a:ext cx="3869970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>
              <a:lvl1pPr indent="2127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212725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2400" b="0" i="0" u="none" strike="noStrike" cap="none" normalizeH="0" baseline="0" dirty="0" smtClean="0">
                  <a:ln>
                    <a:noFill/>
                  </a:ln>
                  <a:solidFill>
                    <a:srgbClr val="333333"/>
                  </a:solidFill>
                  <a:effectLst/>
                  <a:cs typeface="Arial" panose="020B0604020202020204" pitchFamily="34" charset="0"/>
                </a:rPr>
                <a:t>例：</a:t>
              </a:r>
              <a:r>
                <a:rPr kumimoji="0" lang="zh-CN" altLang="zh-CN" sz="2400" b="0" i="0" u="none" strike="noStrike" cap="none" normalizeH="0" baseline="0" dirty="0" smtClean="0">
                  <a:ln>
                    <a:noFill/>
                  </a:ln>
                  <a:solidFill>
                    <a:srgbClr val="333333"/>
                  </a:solidFill>
                  <a:effectLst/>
                  <a:cs typeface="Arial" panose="020B0604020202020204" pitchFamily="34" charset="0"/>
                </a:rPr>
                <a:t>求三元函数的极值</a:t>
              </a:r>
              <a:r>
                <a:rPr kumimoji="0" lang="zh-CN" altLang="en-US" sz="2400" b="0" i="0" u="none" strike="noStrike" cap="none" normalizeH="0" baseline="0" dirty="0" smtClean="0">
                  <a:ln>
                    <a:noFill/>
                  </a:ln>
                  <a:solidFill>
                    <a:srgbClr val="333333"/>
                  </a:solidFill>
                  <a:effectLst/>
                  <a:cs typeface="Arial" panose="020B0604020202020204" pitchFamily="34" charset="0"/>
                </a:rPr>
                <a:t>：</a:t>
              </a:r>
              <a:r>
                <a:rPr kumimoji="0" lang="zh-CN" altLang="zh-CN" sz="24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</a:rPr>
                <a:t> </a:t>
              </a:r>
            </a:p>
          </p:txBody>
        </p:sp>
        <p:pic>
          <p:nvPicPr>
            <p:cNvPr id="11268" name="Picture 4" descr="https://bkimg.cdn.bcebos.com/pic/cf1b9d16fdfaaf5175794b89875494eef01f7a6a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40076" y="3285321"/>
              <a:ext cx="3824200" cy="2953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" name="组合 6"/>
          <p:cNvGrpSpPr/>
          <p:nvPr/>
        </p:nvGrpSpPr>
        <p:grpSpPr>
          <a:xfrm>
            <a:off x="1219645" y="3908245"/>
            <a:ext cx="9890144" cy="2226038"/>
            <a:chOff x="1219645" y="3908245"/>
            <a:chExt cx="9890144" cy="2226038"/>
          </a:xfrm>
        </p:grpSpPr>
        <p:sp>
          <p:nvSpPr>
            <p:cNvPr id="6" name="Rectangle 5"/>
            <p:cNvSpPr>
              <a:spLocks noChangeArrowheads="1"/>
            </p:cNvSpPr>
            <p:nvPr/>
          </p:nvSpPr>
          <p:spPr bwMode="auto">
            <a:xfrm>
              <a:off x="1219645" y="3908245"/>
              <a:ext cx="8690199" cy="200820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114264" numCol="1" anchor="ctr" anchorCtr="0" compatLnSpc="1">
              <a:prstTxWarp prst="textNoShape">
                <a:avLst/>
              </a:prstTxWarp>
              <a:spAutoFit/>
            </a:bodyPr>
            <a:lstStyle>
              <a:lvl1pPr indent="3175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31750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2400" b="0" i="0" u="none" strike="noStrike" cap="none" normalizeH="0" baseline="0" dirty="0" smtClean="0">
                  <a:ln>
                    <a:noFill/>
                  </a:ln>
                  <a:solidFill>
                    <a:srgbClr val="333333"/>
                  </a:solidFill>
                  <a:effectLst/>
                  <a:cs typeface="Arial" panose="020B0604020202020204" pitchFamily="34" charset="0"/>
                </a:rPr>
                <a:t>解：因为</a:t>
              </a:r>
              <a:r>
                <a:rPr kumimoji="0" lang="en-US" altLang="zh-CN" sz="2400" b="0" i="0" u="none" strike="noStrike" cap="none" normalizeH="0" baseline="0" dirty="0" smtClean="0">
                  <a:ln>
                    <a:noFill/>
                  </a:ln>
                  <a:solidFill>
                    <a:srgbClr val="333333"/>
                  </a:solidFill>
                  <a:effectLst/>
                  <a:cs typeface="Arial" panose="020B0604020202020204" pitchFamily="34" charset="0"/>
                </a:rPr>
                <a:t>                                          </a:t>
              </a:r>
              <a:r>
                <a:rPr lang="zh-CN" altLang="en-US" sz="2400" dirty="0">
                  <a:solidFill>
                    <a:srgbClr val="333333"/>
                  </a:solidFill>
                  <a:cs typeface="Arial" panose="020B0604020202020204" pitchFamily="34" charset="0"/>
                </a:rPr>
                <a:t>，</a:t>
              </a:r>
              <a:r>
                <a:rPr kumimoji="0" lang="zh-CN" altLang="zh-CN" sz="2400" b="0" i="0" u="none" strike="noStrike" cap="none" normalizeH="0" baseline="0" dirty="0" smtClean="0">
                  <a:ln>
                    <a:noFill/>
                  </a:ln>
                  <a:solidFill>
                    <a:srgbClr val="333333"/>
                  </a:solidFill>
                  <a:effectLst/>
                  <a:cs typeface="Arial" panose="020B0604020202020204" pitchFamily="34" charset="0"/>
                </a:rPr>
                <a:t>故该三元函数的驻点是</a:t>
              </a:r>
            </a:p>
            <a:p>
              <a:pPr marL="0" marR="0" lvl="0" indent="31750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zh-CN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endParaRPr>
            </a:p>
            <a:p>
              <a:pPr marL="0" marR="0" lvl="0" indent="31750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2400" b="0" i="0" u="none" strike="noStrike" cap="none" normalizeH="0" baseline="0" dirty="0" smtClean="0">
                  <a:ln>
                    <a:noFill/>
                  </a:ln>
                  <a:solidFill>
                    <a:srgbClr val="333333"/>
                  </a:solidFill>
                  <a:effectLst/>
                  <a:cs typeface="Arial" panose="020B0604020202020204" pitchFamily="34" charset="0"/>
                </a:rPr>
                <a:t>又因为</a:t>
              </a:r>
              <a:r>
                <a:rPr kumimoji="0" lang="en-US" altLang="zh-CN" sz="2400" b="0" i="0" u="none" strike="noStrike" cap="none" normalizeH="0" dirty="0" smtClean="0">
                  <a:ln>
                    <a:noFill/>
                  </a:ln>
                  <a:solidFill>
                    <a:srgbClr val="333333"/>
                  </a:solidFill>
                  <a:effectLst/>
                  <a:cs typeface="Arial" panose="020B0604020202020204" pitchFamily="34" charset="0"/>
                </a:rPr>
                <a:t>                                                       </a:t>
              </a:r>
              <a:r>
                <a:rPr kumimoji="0" lang="zh-CN" altLang="en-US" sz="2400" b="0" i="0" u="none" strike="noStrike" cap="none" normalizeH="0" dirty="0" smtClean="0">
                  <a:ln>
                    <a:noFill/>
                  </a:ln>
                  <a:solidFill>
                    <a:srgbClr val="333333"/>
                  </a:solidFill>
                  <a:effectLst/>
                  <a:cs typeface="Arial" panose="020B0604020202020204" pitchFamily="34" charset="0"/>
                </a:rPr>
                <a:t>，</a:t>
              </a:r>
              <a:r>
                <a:rPr kumimoji="0" lang="zh-CN" altLang="zh-CN" sz="2400" b="0" i="0" u="none" strike="noStrike" cap="none" normalizeH="0" baseline="0" dirty="0" smtClean="0">
                  <a:ln>
                    <a:noFill/>
                  </a:ln>
                  <a:solidFill>
                    <a:srgbClr val="333333"/>
                  </a:solidFill>
                  <a:effectLst/>
                  <a:cs typeface="Arial" panose="020B0604020202020204" pitchFamily="34" charset="0"/>
                </a:rPr>
                <a:t>故有：</a:t>
              </a:r>
            </a:p>
            <a:p>
              <a:pPr marL="0" marR="0" lvl="0" indent="31750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2400" b="0" i="0" u="none" strike="noStrike" cap="none" normalizeH="0" baseline="0" dirty="0" smtClean="0">
                  <a:ln>
                    <a:noFill/>
                  </a:ln>
                  <a:solidFill>
                    <a:srgbClr val="333333"/>
                  </a:solidFill>
                  <a:effectLst/>
                  <a:cs typeface="Arial" panose="020B0604020202020204" pitchFamily="34" charset="0"/>
                </a:rPr>
                <a:t>  </a:t>
              </a:r>
              <a:endParaRPr kumimoji="0" lang="zh-CN" altLang="zh-CN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endParaRPr>
            </a:p>
            <a:p>
              <a:pPr marL="0" marR="0" lvl="0" indent="31750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2400" b="0" i="0" u="none" strike="noStrike" cap="none" normalizeH="0" baseline="0" dirty="0" smtClean="0">
                  <a:ln>
                    <a:noFill/>
                  </a:ln>
                  <a:solidFill>
                    <a:srgbClr val="333333"/>
                  </a:solidFill>
                  <a:effectLst/>
                  <a:cs typeface="Arial" panose="020B0604020202020204" pitchFamily="34" charset="0"/>
                </a:rPr>
                <a:t>因为A是正定矩阵，故</a:t>
              </a:r>
              <a:r>
                <a:rPr kumimoji="0" lang="en-US" altLang="zh-CN" sz="2400" b="0" i="0" u="none" strike="noStrike" cap="none" normalizeH="0" dirty="0" smtClean="0">
                  <a:ln>
                    <a:noFill/>
                  </a:ln>
                  <a:solidFill>
                    <a:srgbClr val="333333"/>
                  </a:solidFill>
                  <a:effectLst/>
                  <a:cs typeface="Arial" panose="020B0604020202020204" pitchFamily="34" charset="0"/>
                </a:rPr>
                <a:t>               </a:t>
              </a:r>
              <a:r>
                <a:rPr kumimoji="0" lang="zh-CN" altLang="zh-CN" sz="2400" b="0" i="0" u="none" strike="noStrike" cap="none" normalizeH="0" baseline="0" dirty="0" smtClean="0">
                  <a:ln>
                    <a:noFill/>
                  </a:ln>
                  <a:solidFill>
                    <a:srgbClr val="333333"/>
                  </a:solidFill>
                  <a:effectLst/>
                  <a:cs typeface="Arial" panose="020B0604020202020204" pitchFamily="34" charset="0"/>
                </a:rPr>
                <a:t>是极小值点，且极小值</a:t>
              </a:r>
            </a:p>
          </p:txBody>
        </p:sp>
        <p:pic>
          <p:nvPicPr>
            <p:cNvPr id="11270" name="Picture 6" descr="https://bkimg.cdn.bcebos.com/pic/c995d143ad4bd11391ab820551afa40f4bfb05a6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86892" y="3917833"/>
              <a:ext cx="3304774" cy="5007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271" name="Picture 7" descr="https://bkimg.cdn.bcebos.com/pic/8b13632762d0f703b3e2a0eb03fa513d2697c5b0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52878" y="4030336"/>
              <a:ext cx="1056911" cy="2757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272" name="Picture 8" descr="https://bkimg.cdn.bcebos.com/pic/f9198618367adab4485d2f7480d4b31c8701e47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24336" y="4709963"/>
              <a:ext cx="4486837" cy="4607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273" name="Picture 9" descr="https://bkimg.cdn.bcebos.com/pic/f703738da97739124897b256f3198618367ae250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46349" y="4473342"/>
              <a:ext cx="1706949" cy="9339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274" name="Picture 10" descr="https://bkimg.cdn.bcebos.com/pic/8b13632762d0f703b3e2a0eb03fa513d2697c5b0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39279" y="5507921"/>
              <a:ext cx="1133360" cy="2956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275" name="Picture 11" descr="https://bkimg.cdn.bcebos.com/pic/42166d224f4a20a46bc80bf09b529822720ed036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87551" y="5821085"/>
              <a:ext cx="2244586" cy="3131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518217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718456"/>
            <a:ext cx="10515600" cy="5682343"/>
          </a:xfrm>
        </p:spPr>
        <p:txBody>
          <a:bodyPr/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zh-CN" altLang="en-US" b="1" dirty="0">
                <a:latin typeface="Times New Roman" panose="02020603050405020304" pitchFamily="18" charset="0"/>
              </a:rPr>
              <a:t>迭代算法的概念回顾</a:t>
            </a: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zh-CN" altLang="en-US" b="1" dirty="0">
                <a:latin typeface="Times New Roman" panose="02020603050405020304" pitchFamily="18" charset="0"/>
              </a:rPr>
              <a:t>一般迭代算法</a:t>
            </a:r>
          </a:p>
          <a:p>
            <a:pPr lvl="1">
              <a:lnSpc>
                <a:spcPct val="150000"/>
              </a:lnSpc>
            </a:pPr>
            <a:endParaRPr lang="zh-CN" altLang="en-US" dirty="0"/>
          </a:p>
        </p:txBody>
      </p:sp>
      <p:sp>
        <p:nvSpPr>
          <p:cNvPr id="4100" name="Text Box 4"/>
          <p:cNvSpPr txBox="1">
            <a:spLocks noChangeArrowheads="1"/>
          </p:cNvSpPr>
          <p:nvPr/>
        </p:nvSpPr>
        <p:spPr bwMode="auto">
          <a:xfrm>
            <a:off x="2073167" y="1994337"/>
            <a:ext cx="4724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</a:rPr>
              <a:t>集合</a:t>
            </a:r>
            <a:r>
              <a:rPr lang="en-US" altLang="zh-CN" sz="2400" b="1" dirty="0">
                <a:latin typeface="Times New Roman" panose="02020603050405020304" pitchFamily="18" charset="0"/>
              </a:rPr>
              <a:t>S</a:t>
            </a:r>
            <a:r>
              <a:rPr lang="zh-CN" altLang="en-US" sz="2400" b="1" dirty="0">
                <a:latin typeface="Times New Roman" panose="02020603050405020304" pitchFamily="18" charset="0"/>
              </a:rPr>
              <a:t>上的迭代算法</a:t>
            </a:r>
            <a:r>
              <a:rPr lang="en-US" altLang="zh-CN" sz="2400" b="1" dirty="0">
                <a:latin typeface="Times New Roman" panose="02020603050405020304" pitchFamily="18" charset="0"/>
              </a:rPr>
              <a:t>A</a:t>
            </a:r>
            <a:r>
              <a:rPr lang="zh-CN" altLang="en-US" sz="2400" b="1" dirty="0">
                <a:latin typeface="Times New Roman" panose="02020603050405020304" pitchFamily="18" charset="0"/>
              </a:rPr>
              <a:t>：</a:t>
            </a:r>
          </a:p>
        </p:txBody>
      </p:sp>
      <p:grpSp>
        <p:nvGrpSpPr>
          <p:cNvPr id="11" name="组合 10"/>
          <p:cNvGrpSpPr/>
          <p:nvPr/>
        </p:nvGrpSpPr>
        <p:grpSpPr>
          <a:xfrm>
            <a:off x="1996967" y="2527737"/>
            <a:ext cx="2120900" cy="457200"/>
            <a:chOff x="2438400" y="2286000"/>
            <a:chExt cx="2120900" cy="457200"/>
          </a:xfrm>
        </p:grpSpPr>
        <p:sp>
          <p:nvSpPr>
            <p:cNvPr id="4101" name="Text Box 5"/>
            <p:cNvSpPr txBox="1">
              <a:spLocks noChangeArrowheads="1"/>
            </p:cNvSpPr>
            <p:nvPr/>
          </p:nvSpPr>
          <p:spPr bwMode="auto">
            <a:xfrm>
              <a:off x="2438400" y="2286000"/>
              <a:ext cx="205740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400" b="1" dirty="0">
                  <a:latin typeface="Times New Roman" panose="02020603050405020304" pitchFamily="18" charset="0"/>
                </a:rPr>
                <a:t>（</a:t>
              </a:r>
              <a:r>
                <a:rPr lang="en-US" altLang="zh-CN" sz="2400" b="1" dirty="0">
                  <a:latin typeface="Times New Roman" panose="02020603050405020304" pitchFamily="18" charset="0"/>
                </a:rPr>
                <a:t>1</a:t>
              </a:r>
              <a:r>
                <a:rPr lang="zh-CN" altLang="en-US" sz="2400" b="1" dirty="0">
                  <a:latin typeface="Times New Roman" panose="02020603050405020304" pitchFamily="18" charset="0"/>
                </a:rPr>
                <a:t>）初始点</a:t>
              </a:r>
            </a:p>
          </p:txBody>
        </p:sp>
        <p:graphicFrame>
          <p:nvGraphicFramePr>
            <p:cNvPr id="4102" name="Object 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533366515"/>
                </p:ext>
              </p:extLst>
            </p:nvPr>
          </p:nvGraphicFramePr>
          <p:xfrm>
            <a:off x="4267200" y="2362200"/>
            <a:ext cx="292100" cy="3048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891" r:id="rId3" imgW="292164" imgH="304853" progId="">
                    <p:embed/>
                  </p:oleObj>
                </mc:Choice>
                <mc:Fallback>
                  <p:oleObj r:id="rId3" imgW="292164" imgH="304853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67200" y="2362200"/>
                          <a:ext cx="292100" cy="3048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4" name="组合 3"/>
          <p:cNvGrpSpPr/>
          <p:nvPr/>
        </p:nvGrpSpPr>
        <p:grpSpPr>
          <a:xfrm>
            <a:off x="1996967" y="2984937"/>
            <a:ext cx="6934200" cy="457200"/>
            <a:chOff x="2438400" y="2743200"/>
            <a:chExt cx="6934200" cy="457200"/>
          </a:xfrm>
        </p:grpSpPr>
        <p:sp>
          <p:nvSpPr>
            <p:cNvPr id="4104" name="Text Box 8"/>
            <p:cNvSpPr txBox="1">
              <a:spLocks noChangeArrowheads="1"/>
            </p:cNvSpPr>
            <p:nvPr/>
          </p:nvSpPr>
          <p:spPr bwMode="auto">
            <a:xfrm>
              <a:off x="2438400" y="2743200"/>
              <a:ext cx="586740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400" b="1" dirty="0">
                  <a:latin typeface="Times New Roman" panose="02020603050405020304" pitchFamily="18" charset="0"/>
                </a:rPr>
                <a:t>（</a:t>
              </a:r>
              <a:r>
                <a:rPr lang="en-US" altLang="zh-CN" sz="2400" b="1" dirty="0">
                  <a:latin typeface="Times New Roman" panose="02020603050405020304" pitchFamily="18" charset="0"/>
                </a:rPr>
                <a:t>2</a:t>
              </a:r>
              <a:r>
                <a:rPr lang="zh-CN" altLang="en-US" sz="2400" b="1" dirty="0">
                  <a:latin typeface="Times New Roman" panose="02020603050405020304" pitchFamily="18" charset="0"/>
                </a:rPr>
                <a:t>）按照某种规则</a:t>
              </a:r>
              <a:r>
                <a:rPr lang="en-US" altLang="zh-CN" sz="2400" b="1" dirty="0">
                  <a:latin typeface="Times New Roman" panose="02020603050405020304" pitchFamily="18" charset="0"/>
                </a:rPr>
                <a:t>A</a:t>
              </a:r>
              <a:r>
                <a:rPr lang="zh-CN" altLang="en-US" sz="2400" b="1" dirty="0">
                  <a:latin typeface="Times New Roman" panose="02020603050405020304" pitchFamily="18" charset="0"/>
                </a:rPr>
                <a:t>产生下一个迭代点</a:t>
              </a:r>
            </a:p>
          </p:txBody>
        </p:sp>
        <p:graphicFrame>
          <p:nvGraphicFramePr>
            <p:cNvPr id="4105" name="Object 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808999693"/>
                </p:ext>
              </p:extLst>
            </p:nvPr>
          </p:nvGraphicFramePr>
          <p:xfrm>
            <a:off x="7924800" y="2819400"/>
            <a:ext cx="1447800" cy="3556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892" name="公式" r:id="rId5" imgW="1446861" imgH="355609" progId="Equation.3">
                    <p:embed/>
                  </p:oleObj>
                </mc:Choice>
                <mc:Fallback>
                  <p:oleObj name="公式" r:id="rId5" imgW="1446861" imgH="355609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924800" y="2819400"/>
                          <a:ext cx="1447800" cy="3556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6" name="组合 5"/>
          <p:cNvGrpSpPr/>
          <p:nvPr/>
        </p:nvGrpSpPr>
        <p:grpSpPr>
          <a:xfrm>
            <a:off x="2073167" y="3594537"/>
            <a:ext cx="7772400" cy="487362"/>
            <a:chOff x="2514600" y="3352800"/>
            <a:chExt cx="7772400" cy="487362"/>
          </a:xfrm>
        </p:grpSpPr>
        <p:graphicFrame>
          <p:nvGraphicFramePr>
            <p:cNvPr id="4110" name="Object 1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655698602"/>
                </p:ext>
              </p:extLst>
            </p:nvPr>
          </p:nvGraphicFramePr>
          <p:xfrm>
            <a:off x="7162800" y="3429000"/>
            <a:ext cx="279400" cy="3048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893" r:id="rId7" imgW="279475" imgH="304853" progId="">
                    <p:embed/>
                  </p:oleObj>
                </mc:Choice>
                <mc:Fallback>
                  <p:oleObj r:id="rId7" imgW="279475" imgH="304853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162800" y="3429000"/>
                          <a:ext cx="279400" cy="3048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5" name="组合 4"/>
            <p:cNvGrpSpPr/>
            <p:nvPr/>
          </p:nvGrpSpPr>
          <p:grpSpPr>
            <a:xfrm>
              <a:off x="2514600" y="3352800"/>
              <a:ext cx="7772400" cy="487362"/>
              <a:chOff x="2514600" y="3352800"/>
              <a:chExt cx="7772400" cy="487362"/>
            </a:xfrm>
          </p:grpSpPr>
          <p:sp>
            <p:nvSpPr>
              <p:cNvPr id="4107" name="Text Box 11"/>
              <p:cNvSpPr txBox="1">
                <a:spLocks noChangeArrowheads="1"/>
              </p:cNvSpPr>
              <p:nvPr/>
            </p:nvSpPr>
            <p:spPr bwMode="auto">
              <a:xfrm>
                <a:off x="2514600" y="3352800"/>
                <a:ext cx="2667000" cy="4572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zh-CN" altLang="en-US" sz="2400" b="1" dirty="0">
                    <a:latin typeface="Times New Roman" panose="02020603050405020304" pitchFamily="18" charset="0"/>
                  </a:rPr>
                  <a:t>（</a:t>
                </a:r>
                <a:r>
                  <a:rPr lang="en-US" altLang="zh-CN" sz="2400" b="1" dirty="0" err="1">
                    <a:latin typeface="Times New Roman" panose="02020603050405020304" pitchFamily="18" charset="0"/>
                  </a:rPr>
                  <a:t>i</a:t>
                </a:r>
                <a:r>
                  <a:rPr lang="zh-CN" altLang="en-US" sz="2400" b="1" dirty="0">
                    <a:latin typeface="Times New Roman" panose="02020603050405020304" pitchFamily="18" charset="0"/>
                  </a:rPr>
                  <a:t>）如果点列</a:t>
                </a:r>
              </a:p>
            </p:txBody>
          </p:sp>
          <p:graphicFrame>
            <p:nvGraphicFramePr>
              <p:cNvPr id="4108" name="Object 12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526943"/>
                  </p:ext>
                </p:extLst>
              </p:nvPr>
            </p:nvGraphicFramePr>
            <p:xfrm>
              <a:off x="4648200" y="3352801"/>
              <a:ext cx="609600" cy="39687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6894" r:id="rId9" imgW="545943" imgH="355609" progId="">
                      <p:embed/>
                    </p:oleObj>
                  </mc:Choice>
                  <mc:Fallback>
                    <p:oleObj r:id="rId9" imgW="545943" imgH="355609" progId="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648200" y="3352801"/>
                            <a:ext cx="609600" cy="396875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4109" name="Text Box 13"/>
              <p:cNvSpPr txBox="1">
                <a:spLocks noChangeArrowheads="1"/>
              </p:cNvSpPr>
              <p:nvPr/>
            </p:nvSpPr>
            <p:spPr bwMode="auto">
              <a:xfrm>
                <a:off x="5156200" y="3382962"/>
                <a:ext cx="2286000" cy="4572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zh-CN" altLang="en-US" sz="2400" b="1" dirty="0">
                    <a:latin typeface="Times New Roman" panose="02020603050405020304" pitchFamily="18" charset="0"/>
                  </a:rPr>
                  <a:t>收敛于最优解</a:t>
                </a:r>
              </a:p>
            </p:txBody>
          </p:sp>
          <p:sp>
            <p:nvSpPr>
              <p:cNvPr id="4111" name="Text Box 15"/>
              <p:cNvSpPr txBox="1">
                <a:spLocks noChangeArrowheads="1"/>
              </p:cNvSpPr>
              <p:nvPr/>
            </p:nvSpPr>
            <p:spPr bwMode="auto">
              <a:xfrm>
                <a:off x="7467600" y="3352800"/>
                <a:ext cx="2819400" cy="4572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zh-CN" altLang="en-US" sz="2400" b="1" dirty="0">
                    <a:latin typeface="Times New Roman" panose="02020603050405020304" pitchFamily="18" charset="0"/>
                  </a:rPr>
                  <a:t>，则称算法</a:t>
                </a:r>
                <a:r>
                  <a:rPr lang="en-US" altLang="zh-CN" sz="2400" b="1" dirty="0">
                    <a:latin typeface="Times New Roman" panose="02020603050405020304" pitchFamily="18" charset="0"/>
                  </a:rPr>
                  <a:t>A</a:t>
                </a:r>
                <a:r>
                  <a:rPr lang="zh-CN" altLang="en-US" sz="2400" b="1" dirty="0">
                    <a:latin typeface="Times New Roman" panose="02020603050405020304" pitchFamily="18" charset="0"/>
                  </a:rPr>
                  <a:t>收敛。</a:t>
                </a:r>
              </a:p>
            </p:txBody>
          </p:sp>
        </p:grpSp>
      </p:grpSp>
      <p:grpSp>
        <p:nvGrpSpPr>
          <p:cNvPr id="7" name="组合 6"/>
          <p:cNvGrpSpPr/>
          <p:nvPr/>
        </p:nvGrpSpPr>
        <p:grpSpPr>
          <a:xfrm>
            <a:off x="2073167" y="4127937"/>
            <a:ext cx="8001000" cy="1143000"/>
            <a:chOff x="2514600" y="3886200"/>
            <a:chExt cx="8001000" cy="1143000"/>
          </a:xfrm>
        </p:grpSpPr>
        <p:sp>
          <p:nvSpPr>
            <p:cNvPr id="4112" name="Text Box 16"/>
            <p:cNvSpPr txBox="1">
              <a:spLocks noChangeArrowheads="1"/>
            </p:cNvSpPr>
            <p:nvPr/>
          </p:nvSpPr>
          <p:spPr bwMode="auto">
            <a:xfrm>
              <a:off x="2514600" y="3962400"/>
              <a:ext cx="167640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400" b="1">
                  <a:latin typeface="Times New Roman" panose="02020603050405020304" pitchFamily="18" charset="0"/>
                </a:rPr>
                <a:t>（</a:t>
              </a:r>
              <a:r>
                <a:rPr lang="en-US" altLang="zh-CN" sz="2400" b="1">
                  <a:latin typeface="Times New Roman" panose="02020603050405020304" pitchFamily="18" charset="0"/>
                </a:rPr>
                <a:t>ii</a:t>
              </a:r>
              <a:r>
                <a:rPr lang="zh-CN" altLang="en-US" sz="2400" b="1">
                  <a:latin typeface="Times New Roman" panose="02020603050405020304" pitchFamily="18" charset="0"/>
                </a:rPr>
                <a:t>）如果</a:t>
              </a:r>
            </a:p>
          </p:txBody>
        </p:sp>
        <p:graphicFrame>
          <p:nvGraphicFramePr>
            <p:cNvPr id="4113" name="Object 1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965132632"/>
                </p:ext>
              </p:extLst>
            </p:nvPr>
          </p:nvGraphicFramePr>
          <p:xfrm>
            <a:off x="4114800" y="3962400"/>
            <a:ext cx="3733800" cy="3698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895" r:id="rId11" imgW="3591300" imgH="355609" progId="">
                    <p:embed/>
                  </p:oleObj>
                </mc:Choice>
                <mc:Fallback>
                  <p:oleObj r:id="rId11" imgW="3591300" imgH="355609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14800" y="3962400"/>
                          <a:ext cx="3733800" cy="3698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114" name="Text Box 18"/>
            <p:cNvSpPr txBox="1">
              <a:spLocks noChangeArrowheads="1"/>
            </p:cNvSpPr>
            <p:nvPr/>
          </p:nvSpPr>
          <p:spPr bwMode="auto">
            <a:xfrm>
              <a:off x="8001000" y="3886200"/>
              <a:ext cx="251460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400" b="1" dirty="0">
                  <a:latin typeface="Times New Roman" panose="02020603050405020304" pitchFamily="18" charset="0"/>
                </a:rPr>
                <a:t>，则称算法</a:t>
              </a:r>
              <a:r>
                <a:rPr lang="en-US" altLang="zh-CN" sz="2400" b="1" dirty="0">
                  <a:latin typeface="Times New Roman" panose="02020603050405020304" pitchFamily="18" charset="0"/>
                </a:rPr>
                <a:t>A</a:t>
              </a:r>
              <a:r>
                <a:rPr lang="zh-CN" altLang="en-US" sz="2400" b="1" dirty="0">
                  <a:latin typeface="Times New Roman" panose="02020603050405020304" pitchFamily="18" charset="0"/>
                </a:rPr>
                <a:t>为</a:t>
              </a:r>
            </a:p>
          </p:txBody>
        </p:sp>
        <p:sp>
          <p:nvSpPr>
            <p:cNvPr id="4115" name="Text Box 19"/>
            <p:cNvSpPr txBox="1">
              <a:spLocks noChangeArrowheads="1"/>
            </p:cNvSpPr>
            <p:nvPr/>
          </p:nvSpPr>
          <p:spPr bwMode="auto">
            <a:xfrm>
              <a:off x="3276600" y="4572000"/>
              <a:ext cx="457200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400" b="1">
                  <a:latin typeface="Times New Roman" panose="02020603050405020304" pitchFamily="18" charset="0"/>
                </a:rPr>
                <a:t>下降迭代算法。</a:t>
              </a:r>
            </a:p>
          </p:txBody>
        </p:sp>
      </p:grpSp>
      <p:sp>
        <p:nvSpPr>
          <p:cNvPr id="4116" name="Oval 20"/>
          <p:cNvSpPr>
            <a:spLocks noChangeArrowheads="1"/>
          </p:cNvSpPr>
          <p:nvPr/>
        </p:nvSpPr>
        <p:spPr bwMode="auto">
          <a:xfrm>
            <a:off x="5334000" y="5030513"/>
            <a:ext cx="4953000" cy="1295400"/>
          </a:xfrm>
          <a:prstGeom prst="ellipse">
            <a:avLst/>
          </a:prstGeom>
          <a:solidFill>
            <a:schemeClr val="accent1"/>
          </a:solidFill>
          <a:ln w="9525" cmpd="sng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8" name="组合 7"/>
          <p:cNvGrpSpPr/>
          <p:nvPr/>
        </p:nvGrpSpPr>
        <p:grpSpPr>
          <a:xfrm>
            <a:off x="6013450" y="5411513"/>
            <a:ext cx="463550" cy="685799"/>
            <a:chOff x="3270250" y="5486400"/>
            <a:chExt cx="463550" cy="685799"/>
          </a:xfrm>
        </p:grpSpPr>
        <p:sp>
          <p:nvSpPr>
            <p:cNvPr id="4117" name="Text Box 21"/>
            <p:cNvSpPr txBox="1">
              <a:spLocks noChangeArrowheads="1"/>
            </p:cNvSpPr>
            <p:nvPr/>
          </p:nvSpPr>
          <p:spPr bwMode="auto">
            <a:xfrm>
              <a:off x="3276600" y="5486400"/>
              <a:ext cx="45720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400" b="1">
                  <a:latin typeface="Times New Roman" panose="02020603050405020304" pitchFamily="18" charset="0"/>
                </a:rPr>
                <a:t>.</a:t>
              </a:r>
            </a:p>
          </p:txBody>
        </p:sp>
        <p:graphicFrame>
          <p:nvGraphicFramePr>
            <p:cNvPr id="4118" name="Object 2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067300993"/>
                </p:ext>
              </p:extLst>
            </p:nvPr>
          </p:nvGraphicFramePr>
          <p:xfrm>
            <a:off x="3270250" y="5867399"/>
            <a:ext cx="292100" cy="3048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896" r:id="rId13" imgW="292164" imgH="304853" progId="">
                    <p:embed/>
                  </p:oleObj>
                </mc:Choice>
                <mc:Fallback>
                  <p:oleObj r:id="rId13" imgW="292164" imgH="304853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70250" y="5867399"/>
                          <a:ext cx="292100" cy="3048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9" name="组合 8"/>
          <p:cNvGrpSpPr/>
          <p:nvPr/>
        </p:nvGrpSpPr>
        <p:grpSpPr>
          <a:xfrm>
            <a:off x="6248400" y="5106713"/>
            <a:ext cx="1295400" cy="609600"/>
            <a:chOff x="3505200" y="5181600"/>
            <a:chExt cx="1295400" cy="609600"/>
          </a:xfrm>
        </p:grpSpPr>
        <p:sp>
          <p:nvSpPr>
            <p:cNvPr id="4119" name="Line 23"/>
            <p:cNvSpPr>
              <a:spLocks noChangeShapeType="1"/>
            </p:cNvSpPr>
            <p:nvPr/>
          </p:nvSpPr>
          <p:spPr bwMode="auto">
            <a:xfrm flipV="1">
              <a:off x="3505200" y="5562600"/>
              <a:ext cx="762000" cy="228600"/>
            </a:xfrm>
            <a:prstGeom prst="line">
              <a:avLst/>
            </a:prstGeom>
            <a:noFill/>
            <a:ln w="9525" cmpd="sng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120" name="Text Box 24"/>
            <p:cNvSpPr txBox="1">
              <a:spLocks noChangeArrowheads="1"/>
            </p:cNvSpPr>
            <p:nvPr/>
          </p:nvSpPr>
          <p:spPr bwMode="auto">
            <a:xfrm>
              <a:off x="4267200" y="5257800"/>
              <a:ext cx="53340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400" b="1">
                  <a:latin typeface="Times New Roman" panose="02020603050405020304" pitchFamily="18" charset="0"/>
                </a:rPr>
                <a:t>.</a:t>
              </a:r>
            </a:p>
          </p:txBody>
        </p:sp>
        <p:graphicFrame>
          <p:nvGraphicFramePr>
            <p:cNvPr id="4121" name="Object 2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030472370"/>
                </p:ext>
              </p:extLst>
            </p:nvPr>
          </p:nvGraphicFramePr>
          <p:xfrm>
            <a:off x="4114800" y="5181600"/>
            <a:ext cx="279400" cy="3048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897" r:id="rId15" imgW="279475" imgH="304853" progId="">
                    <p:embed/>
                  </p:oleObj>
                </mc:Choice>
                <mc:Fallback>
                  <p:oleObj r:id="rId15" imgW="279475" imgH="304853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14800" y="5181600"/>
                          <a:ext cx="279400" cy="3048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0" name="组合 9"/>
          <p:cNvGrpSpPr/>
          <p:nvPr/>
        </p:nvGrpSpPr>
        <p:grpSpPr>
          <a:xfrm>
            <a:off x="7162800" y="5182913"/>
            <a:ext cx="1752600" cy="838200"/>
            <a:chOff x="4419600" y="5257800"/>
            <a:chExt cx="1752600" cy="838200"/>
          </a:xfrm>
        </p:grpSpPr>
        <p:sp>
          <p:nvSpPr>
            <p:cNvPr id="4122" name="Line 26"/>
            <p:cNvSpPr>
              <a:spLocks noChangeShapeType="1"/>
            </p:cNvSpPr>
            <p:nvPr/>
          </p:nvSpPr>
          <p:spPr bwMode="auto">
            <a:xfrm>
              <a:off x="4419600" y="5562600"/>
              <a:ext cx="1371600" cy="0"/>
            </a:xfrm>
            <a:prstGeom prst="line">
              <a:avLst/>
            </a:prstGeom>
            <a:noFill/>
            <a:ln w="9525" cmpd="sng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123" name="Text Box 27"/>
            <p:cNvSpPr txBox="1">
              <a:spLocks noChangeArrowheads="1"/>
            </p:cNvSpPr>
            <p:nvPr/>
          </p:nvSpPr>
          <p:spPr bwMode="auto">
            <a:xfrm>
              <a:off x="5791200" y="5257800"/>
              <a:ext cx="38100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400" b="1">
                  <a:latin typeface="Times New Roman" panose="02020603050405020304" pitchFamily="18" charset="0"/>
                </a:rPr>
                <a:t>.</a:t>
              </a:r>
            </a:p>
          </p:txBody>
        </p:sp>
        <p:graphicFrame>
          <p:nvGraphicFramePr>
            <p:cNvPr id="4124" name="Object 2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101954318"/>
                </p:ext>
              </p:extLst>
            </p:nvPr>
          </p:nvGraphicFramePr>
          <p:xfrm>
            <a:off x="5867400" y="5524500"/>
            <a:ext cx="292100" cy="3048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898" r:id="rId17" imgW="292164" imgH="304853" progId="">
                    <p:embed/>
                  </p:oleObj>
                </mc:Choice>
                <mc:Fallback>
                  <p:oleObj r:id="rId17" imgW="292164" imgH="304853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867400" y="5524500"/>
                          <a:ext cx="292100" cy="3048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125" name="Line 29"/>
            <p:cNvSpPr>
              <a:spLocks noChangeShapeType="1"/>
            </p:cNvSpPr>
            <p:nvPr/>
          </p:nvSpPr>
          <p:spPr bwMode="auto">
            <a:xfrm flipH="1">
              <a:off x="4876800" y="5638800"/>
              <a:ext cx="914400" cy="457200"/>
            </a:xfrm>
            <a:prstGeom prst="line">
              <a:avLst/>
            </a:prstGeom>
            <a:noFill/>
            <a:ln w="9525" cmpd="sng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梯度下降法</a:t>
            </a:r>
            <a:endParaRPr lang="zh-CN" altLang="en-US" dirty="0"/>
          </a:p>
        </p:txBody>
      </p:sp>
      <p:graphicFrame>
        <p:nvGraphicFramePr>
          <p:cNvPr id="30" name="Object 5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42486448"/>
              </p:ext>
            </p:extLst>
          </p:nvPr>
        </p:nvGraphicFramePr>
        <p:xfrm>
          <a:off x="4876800" y="842352"/>
          <a:ext cx="6791419" cy="6339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99" name="公式" r:id="rId19" imgW="5155920" imgH="545760" progId="Equation.3">
                  <p:embed/>
                </p:oleObj>
              </mc:Choice>
              <mc:Fallback>
                <p:oleObj name="公式" r:id="rId19" imgW="5155920" imgH="5457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76800" y="842352"/>
                        <a:ext cx="6791419" cy="633953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  <a:ln w="25400">
                        <a:solidFill>
                          <a:srgbClr val="000080"/>
                        </a:solidFill>
                        <a:miter lim="800000"/>
                        <a:headEnd/>
                        <a:tailEnd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28922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1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00" grpId="0" build="p" autoUpdateAnimBg="0"/>
      <p:bldP spid="411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000" y="825500"/>
            <a:ext cx="8128000" cy="5207000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梯度下降法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4988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1" dirty="0" smtClean="0">
                <a:latin typeface="Times New Roman" panose="02020603050405020304" pitchFamily="18" charset="0"/>
              </a:rPr>
              <a:t>下降</a:t>
            </a:r>
            <a:r>
              <a:rPr lang="zh-CN" altLang="en-US" b="1" dirty="0">
                <a:latin typeface="Times New Roman" panose="02020603050405020304" pitchFamily="18" charset="0"/>
              </a:rPr>
              <a:t>迭代算法步骤</a:t>
            </a:r>
          </a:p>
          <a:p>
            <a:endParaRPr lang="zh-CN" altLang="en-US" dirty="0"/>
          </a:p>
        </p:txBody>
      </p:sp>
      <p:sp>
        <p:nvSpPr>
          <p:cNvPr id="5123" name="Text Box 3"/>
          <p:cNvSpPr txBox="1">
            <a:spLocks noChangeArrowheads="1"/>
          </p:cNvSpPr>
          <p:nvPr/>
        </p:nvSpPr>
        <p:spPr bwMode="auto">
          <a:xfrm>
            <a:off x="2362200" y="1295400"/>
            <a:ext cx="2819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>
                <a:latin typeface="Times New Roman" panose="02020603050405020304" pitchFamily="18" charset="0"/>
              </a:rPr>
              <a:t>（</a:t>
            </a:r>
            <a:r>
              <a:rPr lang="en-US" altLang="zh-CN" sz="2400">
                <a:latin typeface="Times New Roman" panose="02020603050405020304" pitchFamily="18" charset="0"/>
              </a:rPr>
              <a:t>1</a:t>
            </a:r>
            <a:r>
              <a:rPr lang="zh-CN" altLang="en-US" sz="2400">
                <a:latin typeface="Times New Roman" panose="02020603050405020304" pitchFamily="18" charset="0"/>
              </a:rPr>
              <a:t>）给出初始点</a:t>
            </a:r>
          </a:p>
        </p:txBody>
      </p:sp>
      <p:graphicFrame>
        <p:nvGraphicFramePr>
          <p:cNvPr id="5124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17665823"/>
              </p:ext>
            </p:extLst>
          </p:nvPr>
        </p:nvGraphicFramePr>
        <p:xfrm>
          <a:off x="4800600" y="1371600"/>
          <a:ext cx="2921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27" r:id="rId3" imgW="292164" imgH="304853" progId="">
                  <p:embed/>
                </p:oleObj>
              </mc:Choice>
              <mc:Fallback>
                <p:oleObj r:id="rId3" imgW="292164" imgH="304853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00600" y="1371600"/>
                        <a:ext cx="292100" cy="304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25" name="Text Box 5"/>
          <p:cNvSpPr txBox="1">
            <a:spLocks noChangeArrowheads="1"/>
          </p:cNvSpPr>
          <p:nvPr/>
        </p:nvSpPr>
        <p:spPr bwMode="auto">
          <a:xfrm>
            <a:off x="5181600" y="1295400"/>
            <a:ext cx="2362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>
                <a:latin typeface="Times New Roman" panose="02020603050405020304" pitchFamily="18" charset="0"/>
              </a:rPr>
              <a:t>，令</a:t>
            </a:r>
          </a:p>
        </p:txBody>
      </p:sp>
      <p:graphicFrame>
        <p:nvGraphicFramePr>
          <p:cNvPr id="5126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7651507"/>
              </p:ext>
            </p:extLst>
          </p:nvPr>
        </p:nvGraphicFramePr>
        <p:xfrm>
          <a:off x="5943600" y="1409700"/>
          <a:ext cx="685800" cy="29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28" r:id="rId5" imgW="596699" imgH="254097" progId="">
                  <p:embed/>
                </p:oleObj>
              </mc:Choice>
              <mc:Fallback>
                <p:oleObj r:id="rId5" imgW="596699" imgH="254097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43600" y="1409700"/>
                        <a:ext cx="685800" cy="292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27" name="Text Box 7"/>
          <p:cNvSpPr txBox="1">
            <a:spLocks noChangeArrowheads="1"/>
          </p:cNvSpPr>
          <p:nvPr/>
        </p:nvSpPr>
        <p:spPr bwMode="auto">
          <a:xfrm>
            <a:off x="6781800" y="1295400"/>
            <a:ext cx="838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>
                <a:latin typeface="Times New Roman" panose="02020603050405020304" pitchFamily="18" charset="0"/>
              </a:rPr>
              <a:t>；</a:t>
            </a:r>
          </a:p>
        </p:txBody>
      </p:sp>
      <p:sp>
        <p:nvSpPr>
          <p:cNvPr id="5128" name="Text Box 8"/>
          <p:cNvSpPr txBox="1">
            <a:spLocks noChangeArrowheads="1"/>
          </p:cNvSpPr>
          <p:nvPr/>
        </p:nvSpPr>
        <p:spPr bwMode="auto">
          <a:xfrm>
            <a:off x="2362200" y="1828800"/>
            <a:ext cx="5638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dirty="0">
                <a:latin typeface="Times New Roman" panose="02020603050405020304" pitchFamily="18" charset="0"/>
              </a:rPr>
              <a:t>（</a:t>
            </a:r>
            <a:r>
              <a:rPr lang="en-US" altLang="zh-CN" sz="2400" dirty="0">
                <a:latin typeface="Times New Roman" panose="02020603050405020304" pitchFamily="18" charset="0"/>
              </a:rPr>
              <a:t>2</a:t>
            </a:r>
            <a:r>
              <a:rPr lang="zh-CN" altLang="en-US" sz="2400" dirty="0">
                <a:latin typeface="Times New Roman" panose="02020603050405020304" pitchFamily="18" charset="0"/>
              </a:rPr>
              <a:t>）按照某种规则确定下降搜索方向</a:t>
            </a:r>
          </a:p>
        </p:txBody>
      </p:sp>
      <p:graphicFrame>
        <p:nvGraphicFramePr>
          <p:cNvPr id="5129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67983006"/>
              </p:ext>
            </p:extLst>
          </p:nvPr>
        </p:nvGraphicFramePr>
        <p:xfrm>
          <a:off x="7543800" y="1828800"/>
          <a:ext cx="3810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29" r:id="rId7" imgW="304853" imgH="304853" progId="">
                  <p:embed/>
                </p:oleObj>
              </mc:Choice>
              <mc:Fallback>
                <p:oleObj r:id="rId7" imgW="304853" imgH="304853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43800" y="1828800"/>
                        <a:ext cx="381000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30" name="Text Box 10"/>
          <p:cNvSpPr txBox="1">
            <a:spLocks noChangeArrowheads="1"/>
          </p:cNvSpPr>
          <p:nvPr/>
        </p:nvSpPr>
        <p:spPr bwMode="auto">
          <a:xfrm>
            <a:off x="7848600" y="1828800"/>
            <a:ext cx="838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>
                <a:latin typeface="Times New Roman" panose="02020603050405020304" pitchFamily="18" charset="0"/>
              </a:rPr>
              <a:t>；</a:t>
            </a:r>
          </a:p>
        </p:txBody>
      </p:sp>
      <p:sp>
        <p:nvSpPr>
          <p:cNvPr id="5131" name="Text Box 11"/>
          <p:cNvSpPr txBox="1">
            <a:spLocks noChangeArrowheads="1"/>
          </p:cNvSpPr>
          <p:nvPr/>
        </p:nvSpPr>
        <p:spPr bwMode="auto">
          <a:xfrm>
            <a:off x="2362200" y="2362200"/>
            <a:ext cx="5181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>
                <a:latin typeface="Times New Roman" panose="02020603050405020304" pitchFamily="18" charset="0"/>
              </a:rPr>
              <a:t>（</a:t>
            </a:r>
            <a:r>
              <a:rPr lang="en-US" altLang="zh-CN" sz="2400">
                <a:latin typeface="Times New Roman" panose="02020603050405020304" pitchFamily="18" charset="0"/>
              </a:rPr>
              <a:t>3</a:t>
            </a:r>
            <a:r>
              <a:rPr lang="zh-CN" altLang="en-US" sz="2400">
                <a:latin typeface="Times New Roman" panose="02020603050405020304" pitchFamily="18" charset="0"/>
              </a:rPr>
              <a:t>）按照某种规则确定搜索步长</a:t>
            </a:r>
          </a:p>
        </p:txBody>
      </p:sp>
      <p:graphicFrame>
        <p:nvGraphicFramePr>
          <p:cNvPr id="5132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18918133"/>
              </p:ext>
            </p:extLst>
          </p:nvPr>
        </p:nvGraphicFramePr>
        <p:xfrm>
          <a:off x="6934201" y="2362200"/>
          <a:ext cx="341313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30" r:id="rId9" imgW="279596" imgH="343068" progId="">
                  <p:embed/>
                </p:oleObj>
              </mc:Choice>
              <mc:Fallback>
                <p:oleObj r:id="rId9" imgW="279596" imgH="343068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34201" y="2362200"/>
                        <a:ext cx="341313" cy="419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33" name="Text Box 13"/>
          <p:cNvSpPr txBox="1">
            <a:spLocks noChangeArrowheads="1"/>
          </p:cNvSpPr>
          <p:nvPr/>
        </p:nvSpPr>
        <p:spPr bwMode="auto">
          <a:xfrm>
            <a:off x="7239000" y="2362200"/>
            <a:ext cx="1143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>
                <a:latin typeface="Times New Roman" panose="02020603050405020304" pitchFamily="18" charset="0"/>
              </a:rPr>
              <a:t>，使得</a:t>
            </a:r>
          </a:p>
        </p:txBody>
      </p:sp>
      <p:graphicFrame>
        <p:nvGraphicFramePr>
          <p:cNvPr id="5134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65000403"/>
              </p:ext>
            </p:extLst>
          </p:nvPr>
        </p:nvGraphicFramePr>
        <p:xfrm>
          <a:off x="3276600" y="2971800"/>
          <a:ext cx="2476500" cy="36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31" r:id="rId11" imgW="2476817" imgH="368617" progId="">
                  <p:embed/>
                </p:oleObj>
              </mc:Choice>
              <mc:Fallback>
                <p:oleObj r:id="rId11" imgW="2476817" imgH="368617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76600" y="2971800"/>
                        <a:ext cx="2476500" cy="368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35" name="Text Box 15"/>
          <p:cNvSpPr txBox="1">
            <a:spLocks noChangeArrowheads="1"/>
          </p:cNvSpPr>
          <p:nvPr/>
        </p:nvSpPr>
        <p:spPr bwMode="auto">
          <a:xfrm>
            <a:off x="5791200" y="2895600"/>
            <a:ext cx="838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>
                <a:latin typeface="Times New Roman" panose="02020603050405020304" pitchFamily="18" charset="0"/>
              </a:rPr>
              <a:t>；</a:t>
            </a:r>
          </a:p>
        </p:txBody>
      </p:sp>
      <p:sp>
        <p:nvSpPr>
          <p:cNvPr id="5136" name="Text Box 16"/>
          <p:cNvSpPr txBox="1">
            <a:spLocks noChangeArrowheads="1"/>
          </p:cNvSpPr>
          <p:nvPr/>
        </p:nvSpPr>
        <p:spPr bwMode="auto">
          <a:xfrm>
            <a:off x="2362200" y="3429000"/>
            <a:ext cx="1600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>
                <a:latin typeface="Times New Roman" panose="02020603050405020304" pitchFamily="18" charset="0"/>
              </a:rPr>
              <a:t>（</a:t>
            </a:r>
            <a:r>
              <a:rPr lang="en-US" altLang="zh-CN" sz="2400">
                <a:latin typeface="Times New Roman" panose="02020603050405020304" pitchFamily="18" charset="0"/>
              </a:rPr>
              <a:t>4</a:t>
            </a:r>
            <a:r>
              <a:rPr lang="zh-CN" altLang="en-US" sz="2400">
                <a:latin typeface="Times New Roman" panose="02020603050405020304" pitchFamily="18" charset="0"/>
              </a:rPr>
              <a:t>）令</a:t>
            </a:r>
          </a:p>
        </p:txBody>
      </p:sp>
      <p:graphicFrame>
        <p:nvGraphicFramePr>
          <p:cNvPr id="5137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12410969"/>
              </p:ext>
            </p:extLst>
          </p:nvPr>
        </p:nvGraphicFramePr>
        <p:xfrm>
          <a:off x="3657600" y="3505200"/>
          <a:ext cx="1828800" cy="36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32" r:id="rId13" imgW="1829117" imgH="368617" progId="">
                  <p:embed/>
                </p:oleObj>
              </mc:Choice>
              <mc:Fallback>
                <p:oleObj r:id="rId13" imgW="1829117" imgH="368617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57600" y="3505200"/>
                        <a:ext cx="1828800" cy="368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38" name="Text Box 18"/>
          <p:cNvSpPr txBox="1">
            <a:spLocks noChangeArrowheads="1"/>
          </p:cNvSpPr>
          <p:nvPr/>
        </p:nvSpPr>
        <p:spPr bwMode="auto">
          <a:xfrm>
            <a:off x="5410200" y="3429000"/>
            <a:ext cx="609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>
                <a:latin typeface="Times New Roman" panose="02020603050405020304" pitchFamily="18" charset="0"/>
              </a:rPr>
              <a:t>，</a:t>
            </a:r>
          </a:p>
        </p:txBody>
      </p:sp>
      <p:graphicFrame>
        <p:nvGraphicFramePr>
          <p:cNvPr id="5139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43451787"/>
              </p:ext>
            </p:extLst>
          </p:nvPr>
        </p:nvGraphicFramePr>
        <p:xfrm>
          <a:off x="5715000" y="3505200"/>
          <a:ext cx="1219200" cy="293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33" r:id="rId15" imgW="1053503" imgH="254097" progId="">
                  <p:embed/>
                </p:oleObj>
              </mc:Choice>
              <mc:Fallback>
                <p:oleObj r:id="rId15" imgW="1053503" imgH="254097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15000" y="3505200"/>
                        <a:ext cx="1219200" cy="293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40" name="Text Box 20"/>
          <p:cNvSpPr txBox="1">
            <a:spLocks noChangeArrowheads="1"/>
          </p:cNvSpPr>
          <p:nvPr/>
        </p:nvSpPr>
        <p:spPr bwMode="auto">
          <a:xfrm>
            <a:off x="6934200" y="3352800"/>
            <a:ext cx="838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>
                <a:latin typeface="Times New Roman" panose="02020603050405020304" pitchFamily="18" charset="0"/>
              </a:rPr>
              <a:t>；</a:t>
            </a:r>
          </a:p>
        </p:txBody>
      </p:sp>
      <p:sp>
        <p:nvSpPr>
          <p:cNvPr id="5141" name="Text Box 21"/>
          <p:cNvSpPr txBox="1">
            <a:spLocks noChangeArrowheads="1"/>
          </p:cNvSpPr>
          <p:nvPr/>
        </p:nvSpPr>
        <p:spPr bwMode="auto">
          <a:xfrm>
            <a:off x="2362200" y="4038600"/>
            <a:ext cx="1752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>
                <a:latin typeface="Times New Roman" panose="02020603050405020304" pitchFamily="18" charset="0"/>
              </a:rPr>
              <a:t>（</a:t>
            </a:r>
            <a:r>
              <a:rPr lang="en-US" altLang="zh-CN" sz="2400">
                <a:latin typeface="Times New Roman" panose="02020603050405020304" pitchFamily="18" charset="0"/>
              </a:rPr>
              <a:t>5</a:t>
            </a:r>
            <a:r>
              <a:rPr lang="zh-CN" altLang="en-US" sz="2400">
                <a:latin typeface="Times New Roman" panose="02020603050405020304" pitchFamily="18" charset="0"/>
              </a:rPr>
              <a:t>）判断</a:t>
            </a:r>
          </a:p>
        </p:txBody>
      </p:sp>
      <p:graphicFrame>
        <p:nvGraphicFramePr>
          <p:cNvPr id="5142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33181342"/>
              </p:ext>
            </p:extLst>
          </p:nvPr>
        </p:nvGraphicFramePr>
        <p:xfrm>
          <a:off x="3886200" y="4038600"/>
          <a:ext cx="3810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34" r:id="rId17" imgW="304853" imgH="304853" progId="">
                  <p:embed/>
                </p:oleObj>
              </mc:Choice>
              <mc:Fallback>
                <p:oleObj r:id="rId17" imgW="304853" imgH="304853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86200" y="4038600"/>
                        <a:ext cx="381000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43" name="Text Box 23"/>
          <p:cNvSpPr txBox="1">
            <a:spLocks noChangeArrowheads="1"/>
          </p:cNvSpPr>
          <p:nvPr/>
        </p:nvSpPr>
        <p:spPr bwMode="auto">
          <a:xfrm>
            <a:off x="4343400" y="4038600"/>
            <a:ext cx="6477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>
                <a:latin typeface="Times New Roman" panose="02020603050405020304" pitchFamily="18" charset="0"/>
              </a:rPr>
              <a:t>是否满足停止条件。是则停止，否则转第</a:t>
            </a:r>
            <a:r>
              <a:rPr lang="en-US" altLang="zh-CN" sz="2400">
                <a:latin typeface="Times New Roman" panose="02020603050405020304" pitchFamily="18" charset="0"/>
              </a:rPr>
              <a:t>2</a:t>
            </a:r>
            <a:r>
              <a:rPr lang="zh-CN" altLang="en-US" sz="2400">
                <a:latin typeface="Times New Roman" panose="02020603050405020304" pitchFamily="18" charset="0"/>
              </a:rPr>
              <a:t>步。</a:t>
            </a:r>
          </a:p>
        </p:txBody>
      </p:sp>
      <p:sp>
        <p:nvSpPr>
          <p:cNvPr id="5144" name="Text Box 24"/>
          <p:cNvSpPr txBox="1">
            <a:spLocks noChangeArrowheads="1"/>
          </p:cNvSpPr>
          <p:nvPr/>
        </p:nvSpPr>
        <p:spPr bwMode="auto">
          <a:xfrm>
            <a:off x="2590800" y="4659312"/>
            <a:ext cx="4191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dirty="0">
                <a:latin typeface="Times New Roman" panose="02020603050405020304" pitchFamily="18" charset="0"/>
              </a:rPr>
              <a:t>搜索步长确定方法：</a:t>
            </a:r>
          </a:p>
        </p:txBody>
      </p:sp>
      <p:graphicFrame>
        <p:nvGraphicFramePr>
          <p:cNvPr id="5145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7903195"/>
              </p:ext>
            </p:extLst>
          </p:nvPr>
        </p:nvGraphicFramePr>
        <p:xfrm>
          <a:off x="4387850" y="5268262"/>
          <a:ext cx="36449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35" r:id="rId19" imgW="3645217" imgH="457517" progId="">
                  <p:embed/>
                </p:oleObj>
              </mc:Choice>
              <mc:Fallback>
                <p:oleObj r:id="rId19" imgW="3645217" imgH="457517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87850" y="5268262"/>
                        <a:ext cx="3644900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46" name="Text Box 26"/>
          <p:cNvSpPr txBox="1">
            <a:spLocks noChangeArrowheads="1"/>
          </p:cNvSpPr>
          <p:nvPr/>
        </p:nvSpPr>
        <p:spPr bwMode="auto">
          <a:xfrm>
            <a:off x="2667000" y="5683825"/>
            <a:ext cx="53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dirty="0">
                <a:latin typeface="Times New Roman" panose="02020603050405020304" pitchFamily="18" charset="0"/>
              </a:rPr>
              <a:t>称</a:t>
            </a:r>
          </a:p>
        </p:txBody>
      </p:sp>
      <p:graphicFrame>
        <p:nvGraphicFramePr>
          <p:cNvPr id="5147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92377694"/>
              </p:ext>
            </p:extLst>
          </p:nvPr>
        </p:nvGraphicFramePr>
        <p:xfrm>
          <a:off x="6096000" y="5760025"/>
          <a:ext cx="2476500" cy="36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36" r:id="rId21" imgW="2476817" imgH="368617" progId="">
                  <p:embed/>
                </p:oleObj>
              </mc:Choice>
              <mc:Fallback>
                <p:oleObj r:id="rId21" imgW="2476817" imgH="368617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0" y="5760025"/>
                        <a:ext cx="2476500" cy="368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48" name="Text Box 28"/>
          <p:cNvSpPr txBox="1">
            <a:spLocks noChangeArrowheads="1"/>
          </p:cNvSpPr>
          <p:nvPr/>
        </p:nvSpPr>
        <p:spPr bwMode="auto">
          <a:xfrm>
            <a:off x="8686800" y="5683825"/>
            <a:ext cx="838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>
                <a:latin typeface="Times New Roman" panose="02020603050405020304" pitchFamily="18" charset="0"/>
              </a:rPr>
              <a:t>。</a:t>
            </a:r>
          </a:p>
        </p:txBody>
      </p:sp>
      <p:graphicFrame>
        <p:nvGraphicFramePr>
          <p:cNvPr id="5149" name="Object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81883056"/>
              </p:ext>
            </p:extLst>
          </p:nvPr>
        </p:nvGraphicFramePr>
        <p:xfrm>
          <a:off x="3124200" y="5760025"/>
          <a:ext cx="279400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37" r:id="rId23" imgW="279596" imgH="343068" progId="">
                  <p:embed/>
                </p:oleObj>
              </mc:Choice>
              <mc:Fallback>
                <p:oleObj r:id="rId23" imgW="279596" imgH="343068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24200" y="5760025"/>
                        <a:ext cx="279400" cy="342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50" name="Text Box 30"/>
          <p:cNvSpPr txBox="1">
            <a:spLocks noChangeArrowheads="1"/>
          </p:cNvSpPr>
          <p:nvPr/>
        </p:nvSpPr>
        <p:spPr bwMode="auto">
          <a:xfrm>
            <a:off x="3352800" y="5683825"/>
            <a:ext cx="3124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dirty="0">
                <a:latin typeface="Times New Roman" panose="02020603050405020304" pitchFamily="18" charset="0"/>
              </a:rPr>
              <a:t>为最优步长，且有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梯度下降法</a:t>
            </a:r>
            <a:endParaRPr lang="zh-CN" altLang="en-US" dirty="0"/>
          </a:p>
        </p:txBody>
      </p:sp>
      <p:grpSp>
        <p:nvGrpSpPr>
          <p:cNvPr id="8" name="组合 7"/>
          <p:cNvGrpSpPr/>
          <p:nvPr/>
        </p:nvGrpSpPr>
        <p:grpSpPr>
          <a:xfrm>
            <a:off x="6324600" y="6139543"/>
            <a:ext cx="4875282" cy="534326"/>
            <a:chOff x="6324600" y="6139543"/>
            <a:chExt cx="4875282" cy="534326"/>
          </a:xfrm>
        </p:grpSpPr>
        <p:sp>
          <p:nvSpPr>
            <p:cNvPr id="4" name="文本框 3"/>
            <p:cNvSpPr txBox="1"/>
            <p:nvPr/>
          </p:nvSpPr>
          <p:spPr>
            <a:xfrm>
              <a:off x="6629400" y="6304537"/>
              <a:ext cx="45704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 smtClean="0"/>
                <a:t>当前的梯度方向和前次下降方向互相垂直。</a:t>
              </a:r>
              <a:endParaRPr lang="zh-CN" altLang="en-US" dirty="0"/>
            </a:p>
          </p:txBody>
        </p:sp>
        <p:cxnSp>
          <p:nvCxnSpPr>
            <p:cNvPr id="6" name="直接箭头连接符 5"/>
            <p:cNvCxnSpPr/>
            <p:nvPr/>
          </p:nvCxnSpPr>
          <p:spPr>
            <a:xfrm>
              <a:off x="6324600" y="6139543"/>
              <a:ext cx="266700" cy="24119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15202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5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5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5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5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5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5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5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5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5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5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5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5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5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6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5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7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5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7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5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5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5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8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5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 nodeType="clickPar">
                      <p:stCondLst>
                        <p:cond delay="indefinite"/>
                      </p:stCondLst>
                      <p:childTnLst>
                        <p:par>
                          <p:cTn id="9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6" dur="500"/>
                                        <p:tgtEl>
                                          <p:spTgt spid="5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 nodeType="clickPar">
                      <p:stCondLst>
                        <p:cond delay="indefinite"/>
                      </p:stCondLst>
                      <p:childTnLst>
                        <p:par>
                          <p:cTn id="9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1" dur="500"/>
                                        <p:tgtEl>
                                          <p:spTgt spid="5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 nodeType="clickPar">
                      <p:stCondLst>
                        <p:cond delay="indefinite"/>
                      </p:stCondLst>
                      <p:childTnLst>
                        <p:par>
                          <p:cTn id="10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6" dur="500"/>
                                        <p:tgtEl>
                                          <p:spTgt spid="5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500"/>
                                        <p:tgtEl>
                                          <p:spTgt spid="5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4" dur="500"/>
                                        <p:tgtEl>
                                          <p:spTgt spid="5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 nodeType="clickPar">
                      <p:stCondLst>
                        <p:cond delay="indefinite"/>
                      </p:stCondLst>
                      <p:childTnLst>
                        <p:par>
                          <p:cTn id="1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9" dur="500"/>
                                        <p:tgtEl>
                                          <p:spTgt spid="5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500"/>
                                        <p:tgtEl>
                                          <p:spTgt spid="5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3" grpId="0" autoUpdateAnimBg="0"/>
      <p:bldP spid="5125" grpId="0" autoUpdateAnimBg="0"/>
      <p:bldP spid="5127" grpId="0" autoUpdateAnimBg="0"/>
      <p:bldP spid="5128" grpId="0" autoUpdateAnimBg="0"/>
      <p:bldP spid="5130" grpId="0" autoUpdateAnimBg="0"/>
      <p:bldP spid="5131" grpId="0" autoUpdateAnimBg="0"/>
      <p:bldP spid="5133" grpId="0" autoUpdateAnimBg="0"/>
      <p:bldP spid="5135" grpId="0" autoUpdateAnimBg="0"/>
      <p:bldP spid="5136" grpId="0" autoUpdateAnimBg="0"/>
      <p:bldP spid="5138" grpId="0" autoUpdateAnimBg="0"/>
      <p:bldP spid="5140" grpId="0" autoUpdateAnimBg="0"/>
      <p:bldP spid="5141" grpId="0" autoUpdateAnimBg="0"/>
      <p:bldP spid="5143" grpId="0" autoUpdateAnimBg="0"/>
      <p:bldP spid="5144" grpId="0" autoUpdateAnimBg="0"/>
      <p:bldP spid="5146" grpId="0" autoUpdateAnimBg="0"/>
      <p:bldP spid="5148" grpId="0" autoUpdateAnimBg="0"/>
      <p:bldP spid="5150" grpId="0" autoUpdateAnimBg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147" name="Text Box 3"/>
          <p:cNvSpPr txBox="1">
            <a:spLocks noChangeArrowheads="1"/>
          </p:cNvSpPr>
          <p:nvPr/>
        </p:nvSpPr>
        <p:spPr bwMode="auto">
          <a:xfrm>
            <a:off x="2209800" y="990600"/>
            <a:ext cx="17986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</a:rPr>
              <a:t>迭代公式：</a:t>
            </a:r>
          </a:p>
        </p:txBody>
      </p:sp>
      <p:graphicFrame>
        <p:nvGraphicFramePr>
          <p:cNvPr id="6148" name="Object 4"/>
          <p:cNvGraphicFramePr>
            <a:graphicFrameLocks noChangeAspect="1"/>
          </p:cNvGraphicFramePr>
          <p:nvPr/>
        </p:nvGraphicFramePr>
        <p:xfrm>
          <a:off x="4114800" y="1066800"/>
          <a:ext cx="19939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05" r:id="rId3" imgW="1992488" imgH="406365" progId="">
                  <p:embed/>
                </p:oleObj>
              </mc:Choice>
              <mc:Fallback>
                <p:oleObj r:id="rId3" imgW="1992488" imgH="406365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14800" y="1066800"/>
                        <a:ext cx="1993900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49" name="Text Box 5"/>
          <p:cNvSpPr txBox="1">
            <a:spLocks noChangeArrowheads="1"/>
          </p:cNvSpPr>
          <p:nvPr/>
        </p:nvSpPr>
        <p:spPr bwMode="auto">
          <a:xfrm>
            <a:off x="2171700" y="1654175"/>
            <a:ext cx="4191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</a:rPr>
              <a:t>如何选择下降最快的方向？</a:t>
            </a:r>
          </a:p>
        </p:txBody>
      </p:sp>
      <p:graphicFrame>
        <p:nvGraphicFramePr>
          <p:cNvPr id="6151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90910026"/>
              </p:ext>
            </p:extLst>
          </p:nvPr>
        </p:nvGraphicFramePr>
        <p:xfrm>
          <a:off x="3154301" y="2427936"/>
          <a:ext cx="960499" cy="4153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06" name="公式" r:id="rId5" imgW="469800" imgH="203040" progId="Equation.3">
                  <p:embed/>
                </p:oleObj>
              </mc:Choice>
              <mc:Fallback>
                <p:oleObj name="公式" r:id="rId5" imgW="46980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54301" y="2427936"/>
                        <a:ext cx="960499" cy="41535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56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0216439"/>
              </p:ext>
            </p:extLst>
          </p:nvPr>
        </p:nvGraphicFramePr>
        <p:xfrm>
          <a:off x="3109119" y="3273787"/>
          <a:ext cx="10922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07" r:id="rId7" imgW="1092043" imgH="393846" progId="">
                  <p:embed/>
                </p:oleObj>
              </mc:Choice>
              <mc:Fallback>
                <p:oleObj r:id="rId7" imgW="1092043" imgH="393846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09119" y="3273787"/>
                        <a:ext cx="1092200" cy="393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57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51579103"/>
              </p:ext>
            </p:extLst>
          </p:nvPr>
        </p:nvGraphicFramePr>
        <p:xfrm>
          <a:off x="2171700" y="4066917"/>
          <a:ext cx="3586988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08" r:id="rId9" imgW="2703071" imgH="317542" progId="">
                  <p:embed/>
                </p:oleObj>
              </mc:Choice>
              <mc:Fallback>
                <p:oleObj r:id="rId9" imgW="2703071" imgH="317542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71700" y="4066917"/>
                        <a:ext cx="3586988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梯度下降法</a:t>
            </a:r>
            <a:endParaRPr lang="zh-CN" altLang="en-US" dirty="0"/>
          </a:p>
        </p:txBody>
      </p:sp>
      <p:pic>
        <p:nvPicPr>
          <p:cNvPr id="1280" name="Picture 256" descr="https://images2015.cnblogs.com/blog/1042406/201610/1042406-20161017221342935-1872962415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4237" y="2087647"/>
            <a:ext cx="5624014" cy="278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 flipH="1">
                <a:off x="2171699" y="4872746"/>
                <a:ext cx="346907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b="0" dirty="0" smtClean="0"/>
                  <a:t>x</a:t>
                </a:r>
                <a14:m>
                  <m:oMath xmlns:m="http://schemas.openxmlformats.org/officeDocument/2006/math">
                    <m:r>
                      <a:rPr lang="en-US" altLang="zh-CN" sz="2000" b="0" i="1" baseline="30000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altLang="zh-CN" sz="2000" b="0" i="1" baseline="2600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000" b="0" i="1" baseline="3000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𝑥𝑘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US" altLang="zh-CN" sz="2000" i="1">
                        <a:latin typeface="Cambria Math" panose="02040503050406030204" pitchFamily="18" charset="0"/>
                      </a:rPr>
                      <m:t>λ</m:t>
                    </m:r>
                    <m:r>
                      <a:rPr lang="en-US" altLang="zh-CN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𝛻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𝑥𝑘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2171699" y="4872746"/>
                <a:ext cx="3469079" cy="461665"/>
              </a:xfrm>
              <a:prstGeom prst="rect">
                <a:avLst/>
              </a:prstGeom>
              <a:blipFill rotWithShape="0">
                <a:blip r:embed="rId12"/>
                <a:stretch>
                  <a:fillRect l="-2636" t="-10526" b="-289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03905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6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6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6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6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7" grpId="0" autoUpdateAnimBg="0"/>
      <p:bldP spid="6149" grpId="0" autoUpdateAnimBg="0"/>
      <p:bldP spid="4" grpId="0"/>
    </p:bldLst>
  </p:timing>
</p:sld>
</file>

<file path=ppt/theme/theme1.xml><?xml version="1.0" encoding="utf-8"?>
<a:theme xmlns:a="http://schemas.openxmlformats.org/drawingml/2006/main" name="Office Theme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14743</TotalTime>
  <Words>1185</Words>
  <Application>Microsoft Office PowerPoint</Application>
  <PresentationFormat>宽屏</PresentationFormat>
  <Paragraphs>232</Paragraphs>
  <Slides>33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33</vt:i4>
      </vt:variant>
    </vt:vector>
  </HeadingPairs>
  <TitlesOfParts>
    <vt:vector size="54" baseType="lpstr">
      <vt:lpstr>Helvetica Neue</vt:lpstr>
      <vt:lpstr>inherit</vt:lpstr>
      <vt:lpstr>맑은 고딕</vt:lpstr>
      <vt:lpstr>MathJax_Main</vt:lpstr>
      <vt:lpstr>MathJax_Main-bold</vt:lpstr>
      <vt:lpstr>MathJax_Math-italic</vt:lpstr>
      <vt:lpstr>STIXGeneral</vt:lpstr>
      <vt:lpstr>仿宋_GB2312</vt:lpstr>
      <vt:lpstr>宋体</vt:lpstr>
      <vt:lpstr>等线</vt:lpstr>
      <vt:lpstr>等线 Light</vt:lpstr>
      <vt:lpstr>Microsoft YaHei</vt:lpstr>
      <vt:lpstr>Arial</vt:lpstr>
      <vt:lpstr>Calibri</vt:lpstr>
      <vt:lpstr>Calibri Light</vt:lpstr>
      <vt:lpstr>Cambria Math</vt:lpstr>
      <vt:lpstr>Times New Roman</vt:lpstr>
      <vt:lpstr>Verdana</vt:lpstr>
      <vt:lpstr>Office Theme</vt:lpstr>
      <vt:lpstr>公式</vt:lpstr>
      <vt:lpstr>Microsoft 公式 3.0</vt:lpstr>
      <vt:lpstr>最优化技术</vt:lpstr>
      <vt:lpstr>数学基础-梯度</vt:lpstr>
      <vt:lpstr>Hessian 矩阵 </vt:lpstr>
      <vt:lpstr> hessian矩阵</vt:lpstr>
      <vt:lpstr>Hessian矩阵</vt:lpstr>
      <vt:lpstr>梯度下降法</vt:lpstr>
      <vt:lpstr>梯度下降法</vt:lpstr>
      <vt:lpstr>梯度下降法</vt:lpstr>
      <vt:lpstr>梯度下降法</vt:lpstr>
      <vt:lpstr>梯度下降法</vt:lpstr>
      <vt:lpstr>梯度下降法</vt:lpstr>
      <vt:lpstr>梯度下降法-思想</vt:lpstr>
      <vt:lpstr>PowerPoint 演示文稿</vt:lpstr>
      <vt:lpstr>梯度下降法</vt:lpstr>
      <vt:lpstr>梯度下降法</vt:lpstr>
      <vt:lpstr>梯度下降法</vt:lpstr>
      <vt:lpstr>梯度下降法</vt:lpstr>
      <vt:lpstr>PowerPoint 演示文稿</vt:lpstr>
      <vt:lpstr>梯度下降法</vt:lpstr>
      <vt:lpstr>梯度下降法</vt:lpstr>
      <vt:lpstr>梯度下降法</vt:lpstr>
      <vt:lpstr>梯度下降法</vt:lpstr>
      <vt:lpstr>梯度下降法</vt:lpstr>
      <vt:lpstr>PowerPoint 演示文稿</vt:lpstr>
      <vt:lpstr>梯度下降法</vt:lpstr>
      <vt:lpstr>梯度下降法</vt:lpstr>
      <vt:lpstr>梯度下降法</vt:lpstr>
      <vt:lpstr>梯度下降法</vt:lpstr>
      <vt:lpstr>梯度下降法</vt:lpstr>
      <vt:lpstr>牛顿迭代法的扩展</vt:lpstr>
      <vt:lpstr>PowerPoint 演示文稿</vt:lpstr>
      <vt:lpstr>梯度下降法：</vt:lpstr>
      <vt:lpstr>梯度下降法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最优化技术</dc:title>
  <dc:creator>wj</dc:creator>
  <cp:lastModifiedBy>Administrator</cp:lastModifiedBy>
  <cp:revision>149</cp:revision>
  <dcterms:created xsi:type="dcterms:W3CDTF">2019-12-25T10:26:10Z</dcterms:created>
  <dcterms:modified xsi:type="dcterms:W3CDTF">2021-03-16T03:23:34Z</dcterms:modified>
</cp:coreProperties>
</file>